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8" r:id="rId4"/>
    <p:sldMasterId id="2147483671" r:id="rId5"/>
    <p:sldMasterId id="2147483676" r:id="rId6"/>
    <p:sldMasterId id="2147483679" r:id="rId7"/>
    <p:sldMasterId id="2147483681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5" r:id="rId15"/>
    <p:sldId id="272" r:id="rId16"/>
    <p:sldId id="267" r:id="rId17"/>
    <p:sldId id="268" r:id="rId18"/>
    <p:sldId id="270" r:id="rId19"/>
    <p:sldId id="27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20\Regionales\Seguimiento\3er%20Trimestre\Evaluaciones\Regionales%20Estadistic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0070C0"/>
          </a:solidFill>
        </a:ln>
      </c:spPr>
    </c:sideWall>
    <c:backWall>
      <c:thickness val="0"/>
      <c:spPr>
        <a:ln>
          <a:solidFill>
            <a:srgbClr val="0070C0"/>
          </a:solidFill>
        </a:ln>
      </c:spPr>
    </c:backWall>
    <c:plotArea>
      <c:layout>
        <c:manualLayout>
          <c:layoutTarget val="inner"/>
          <c:xMode val="edge"/>
          <c:yMode val="edge"/>
          <c:x val="4.0166861271618615E-2"/>
          <c:y val="9.6745234714513142E-2"/>
          <c:w val="0.72219505679722185"/>
          <c:h val="0.801766533281700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'Tri (1)'!$U$36</c:f>
              <c:strCache>
                <c:ptCount val="1"/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10974866531777E-2"/>
                  <c:y val="-0.268656716417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FD-4993-9952-C5760A2238E1}"/>
                </c:ext>
              </c:extLst>
            </c:dLbl>
            <c:dLbl>
              <c:idx val="1"/>
              <c:layout>
                <c:manualLayout>
                  <c:x val="3.6736477199159042E-3"/>
                  <c:y val="-0.18475801144325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FD-4993-9952-C5760A2238E1}"/>
                </c:ext>
              </c:extLst>
            </c:dLbl>
            <c:dLbl>
              <c:idx val="2"/>
              <c:layout>
                <c:manualLayout>
                  <c:x val="4.4745075152361723E-3"/>
                  <c:y val="-0.202468585232155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D-4993-9952-C5760A2238E1}"/>
                </c:ext>
              </c:extLst>
            </c:dLbl>
            <c:dLbl>
              <c:idx val="3"/>
              <c:layout>
                <c:manualLayout>
                  <c:x val="4.1686040763738068E-3"/>
                  <c:y val="-0.204651321239712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FD-4993-9952-C5760A2238E1}"/>
                </c:ext>
              </c:extLst>
            </c:dLbl>
            <c:dLbl>
              <c:idx val="4"/>
              <c:layout>
                <c:manualLayout>
                  <c:x val="5.2179625784929979E-3"/>
                  <c:y val="-0.230111722760318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FD-4993-9952-C5760A2238E1}"/>
                </c:ext>
              </c:extLst>
            </c:dLbl>
            <c:dLbl>
              <c:idx val="5"/>
              <c:layout>
                <c:manualLayout>
                  <c:x val="6.3146480930466927E-3"/>
                  <c:y val="-0.20912518678528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FD-4993-9952-C5760A2238E1}"/>
                </c:ext>
              </c:extLst>
            </c:dLbl>
            <c:dLbl>
              <c:idx val="6"/>
              <c:layout>
                <c:manualLayout>
                  <c:x val="7.1878378507668319E-3"/>
                  <c:y val="-0.146246719160104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FD-4993-9952-C5760A223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33CC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(1)'!$V$36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5FFD-4993-9952-C5760A2238E1}"/>
            </c:ext>
          </c:extLst>
        </c:ser>
        <c:ser>
          <c:idx val="1"/>
          <c:order val="1"/>
          <c:tx>
            <c:strRef>
              <c:f>'Tri (1)'!$U$37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(1)'!$V$37</c:f>
              <c:numCache>
                <c:formatCode>0.00%</c:formatCode>
                <c:ptCount val="1"/>
                <c:pt idx="0">
                  <c:v>0.77510000000000001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FD-4993-9952-C5760A2238E1}"/>
            </c:ext>
          </c:extLst>
        </c:ser>
        <c:ser>
          <c:idx val="2"/>
          <c:order val="2"/>
          <c:tx>
            <c:strRef>
              <c:f>'Tri (1)'!$U$38</c:f>
              <c:strCache>
                <c:ptCount val="1"/>
                <c:pt idx="0">
                  <c:v>VIEJO CALDAS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(1)'!$V$38</c:f>
              <c:numCache>
                <c:formatCode>0.00%</c:formatCode>
                <c:ptCount val="1"/>
                <c:pt idx="0">
                  <c:v>0.79359999999999997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FFD-4993-9952-C5760A2238E1}"/>
            </c:ext>
          </c:extLst>
        </c:ser>
        <c:ser>
          <c:idx val="3"/>
          <c:order val="3"/>
          <c:tx>
            <c:strRef>
              <c:f>'Tri (1)'!$U$39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(1)'!$V$39</c:f>
              <c:numCache>
                <c:formatCode>0.00%</c:formatCode>
                <c:ptCount val="1"/>
                <c:pt idx="0">
                  <c:v>0.90259999999999996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FD-4993-9952-C5760A2238E1}"/>
            </c:ext>
          </c:extLst>
        </c:ser>
        <c:ser>
          <c:idx val="4"/>
          <c:order val="4"/>
          <c:tx>
            <c:strRef>
              <c:f>'Tri (1)'!$U$40</c:f>
              <c:strCache>
                <c:ptCount val="1"/>
                <c:pt idx="0">
                  <c:v>NOROESTE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(1)'!$V$40</c:f>
              <c:numCache>
                <c:formatCode>0.00%</c:formatCode>
                <c:ptCount val="1"/>
                <c:pt idx="0">
                  <c:v>0.98780000000000001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FD-4993-9952-C5760A2238E1}"/>
            </c:ext>
          </c:extLst>
        </c:ser>
        <c:ser>
          <c:idx val="5"/>
          <c:order val="5"/>
          <c:tx>
            <c:strRef>
              <c:f>'Tri (1)'!$U$41</c:f>
              <c:strCache>
                <c:ptCount val="1"/>
                <c:pt idx="0">
                  <c:v>CENTRAL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(1)'!$V$41</c:f>
              <c:numCache>
                <c:formatCode>0.00%</c:formatCode>
                <c:ptCount val="1"/>
                <c:pt idx="0">
                  <c:v>0.98860000000000003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FD-4993-9952-C5760A2238E1}"/>
            </c:ext>
          </c:extLst>
        </c:ser>
        <c:ser>
          <c:idx val="6"/>
          <c:order val="6"/>
          <c:tx>
            <c:strRef>
              <c:f>'Tri (1)'!$U$42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(1)'!$V$35</c:f>
              <c:strCache>
                <c:ptCount val="1"/>
                <c:pt idx="0">
                  <c:v>EFICIENCIA</c:v>
                </c:pt>
              </c:strCache>
            </c:strRef>
          </c:cat>
          <c:val>
            <c:numRef>
              <c:f>'Tri (1)'!$V$42</c:f>
              <c:numCache>
                <c:formatCode>0.0%</c:formatCode>
                <c:ptCount val="1"/>
                <c:pt idx="0">
                  <c:v>0.99590000000000001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FFD-4993-9952-C5760A223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139520"/>
        <c:axId val="158141056"/>
        <c:axId val="0"/>
      </c:bar3DChart>
      <c:catAx>
        <c:axId val="15813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8141056"/>
        <c:crosses val="autoZero"/>
        <c:auto val="1"/>
        <c:lblAlgn val="ctr"/>
        <c:lblOffset val="100"/>
        <c:noMultiLvlLbl val="0"/>
      </c:catAx>
      <c:valAx>
        <c:axId val="158141056"/>
        <c:scaling>
          <c:orientation val="minMax"/>
        </c:scaling>
        <c:delete val="0"/>
        <c:axPos val="l"/>
        <c:majorGridlines>
          <c:spPr>
            <a:ln w="15875">
              <a:solidFill>
                <a:srgbClr val="0041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415B"/>
                </a:solidFill>
              </a:defRPr>
            </a:pPr>
            <a:endParaRPr lang="es-CO"/>
          </a:p>
        </c:txPr>
        <c:crossAx val="158139520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8436254403560768"/>
          <c:y val="0.3406552213760165"/>
          <c:w val="0.18674191391475306"/>
          <c:h val="0.28510623322922624"/>
        </c:manualLayout>
      </c:layout>
      <c:overlay val="0"/>
      <c:txPr>
        <a:bodyPr/>
        <a:lstStyle/>
        <a:p>
          <a:pPr>
            <a:defRPr b="1">
              <a:solidFill>
                <a:srgbClr val="00415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0070C0"/>
          </a:solidFill>
        </a:ln>
      </c:spPr>
    </c:sideWall>
    <c:backWall>
      <c:thickness val="0"/>
      <c:spPr>
        <a:ln>
          <a:solidFill>
            <a:srgbClr val="0070C0"/>
          </a:solidFill>
        </a:ln>
      </c:spPr>
    </c:backWall>
    <c:plotArea>
      <c:layout>
        <c:manualLayout>
          <c:layoutTarget val="inner"/>
          <c:xMode val="edge"/>
          <c:yMode val="edge"/>
          <c:x val="0.10984561501702432"/>
          <c:y val="0.14388030953495154"/>
          <c:w val="0.68638229105659321"/>
          <c:h val="0.786856513402146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'Tri (1)'!$U$53</c:f>
              <c:strCache>
                <c:ptCount val="1"/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10974866531777E-2"/>
                  <c:y val="-0.268656716417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D3-4D18-8C54-0259B3ECE74F}"/>
                </c:ext>
              </c:extLst>
            </c:dLbl>
            <c:dLbl>
              <c:idx val="1"/>
              <c:layout>
                <c:manualLayout>
                  <c:x val="2.4424446944131982E-3"/>
                  <c:y val="-0.16509232806076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3-4D18-8C54-0259B3ECE74F}"/>
                </c:ext>
              </c:extLst>
            </c:dLbl>
            <c:dLbl>
              <c:idx val="2"/>
              <c:layout>
                <c:manualLayout>
                  <c:x val="7.3976752905886766E-3"/>
                  <c:y val="-5.3009391525174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D3-4D18-8C54-0259B3ECE74F}"/>
                </c:ext>
              </c:extLst>
            </c:dLbl>
            <c:dLbl>
              <c:idx val="3"/>
              <c:layout>
                <c:manualLayout>
                  <c:x val="5.9554555680539929E-3"/>
                  <c:y val="-3.1593307473734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3-4D18-8C54-0259B3ECE74F}"/>
                </c:ext>
              </c:extLst>
            </c:dLbl>
            <c:dLbl>
              <c:idx val="4"/>
              <c:layout>
                <c:manualLayout>
                  <c:x val="1.1875665541807204E-2"/>
                  <c:y val="-2.1655478905844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D3-4D18-8C54-0259B3ECE74F}"/>
                </c:ext>
              </c:extLst>
            </c:dLbl>
            <c:dLbl>
              <c:idx val="5"/>
              <c:layout>
                <c:manualLayout>
                  <c:x val="6.6609673790775457E-3"/>
                  <c:y val="-4.0000309695801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D3-4D18-8C54-0259B3ECE74F}"/>
                </c:ext>
              </c:extLst>
            </c:dLbl>
            <c:dLbl>
              <c:idx val="6"/>
              <c:layout>
                <c:manualLayout>
                  <c:x val="4.6258717660292463E-3"/>
                  <c:y val="-0.205243769307597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3-4D18-8C54-0259B3ECE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33CC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A1D3-4D18-8C54-0259B3ECE74F}"/>
            </c:ext>
          </c:extLst>
        </c:ser>
        <c:ser>
          <c:idx val="1"/>
          <c:order val="1"/>
          <c:tx>
            <c:strRef>
              <c:f>'Tri (1)'!$U$54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(1)'!$V$54</c:f>
              <c:numCache>
                <c:formatCode>0.0%</c:formatCode>
                <c:ptCount val="1"/>
                <c:pt idx="0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D3-4D18-8C54-0259B3ECE74F}"/>
            </c:ext>
          </c:extLst>
        </c:ser>
        <c:ser>
          <c:idx val="2"/>
          <c:order val="2"/>
          <c:tx>
            <c:strRef>
              <c:f>'Tri (1)'!$U$55</c:f>
              <c:strCache>
                <c:ptCount val="1"/>
                <c:pt idx="0">
                  <c:v>CENTRAL</c:v>
                </c:pt>
              </c:strCache>
            </c:strRef>
          </c:tx>
          <c:invertIfNegative val="0"/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(1)'!$V$55</c:f>
              <c:numCache>
                <c:formatCode>0.00%</c:formatCode>
                <c:ptCount val="1"/>
                <c:pt idx="0">
                  <c:v>1.14E-2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D3-4D18-8C54-0259B3ECE74F}"/>
            </c:ext>
          </c:extLst>
        </c:ser>
        <c:ser>
          <c:idx val="3"/>
          <c:order val="3"/>
          <c:tx>
            <c:strRef>
              <c:f>'Tri (1)'!$U$56</c:f>
              <c:strCache>
                <c:ptCount val="1"/>
                <c:pt idx="0">
                  <c:v>NOROESTE</c:v>
                </c:pt>
              </c:strCache>
            </c:strRef>
          </c:tx>
          <c:invertIfNegative val="0"/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(1)'!$V$56</c:f>
              <c:numCache>
                <c:formatCode>0.0%</c:formatCode>
                <c:ptCount val="1"/>
                <c:pt idx="0">
                  <c:v>1.2200000000000001E-2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D3-4D18-8C54-0259B3ECE74F}"/>
            </c:ext>
          </c:extLst>
        </c:ser>
        <c:ser>
          <c:idx val="4"/>
          <c:order val="4"/>
          <c:tx>
            <c:strRef>
              <c:f>'Tri (1)'!$U$57</c:f>
              <c:strCache>
                <c:ptCount val="1"/>
                <c:pt idx="0">
                  <c:v>OCCIDENTE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(1)'!$V$57</c:f>
              <c:numCache>
                <c:formatCode>0.00%</c:formatCode>
                <c:ptCount val="1"/>
                <c:pt idx="0">
                  <c:v>9.74E-2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D3-4D18-8C54-0259B3ECE74F}"/>
            </c:ext>
          </c:extLst>
        </c:ser>
        <c:ser>
          <c:idx val="5"/>
          <c:order val="5"/>
          <c:tx>
            <c:strRef>
              <c:f>'Tri (1)'!$U$58</c:f>
              <c:strCache>
                <c:ptCount val="1"/>
                <c:pt idx="0">
                  <c:v>VIEJO CALDAS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(1)'!$V$58</c:f>
              <c:numCache>
                <c:formatCode>0.0%</c:formatCode>
                <c:ptCount val="1"/>
                <c:pt idx="0">
                  <c:v>0.2064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D3-4D18-8C54-0259B3ECE74F}"/>
            </c:ext>
          </c:extLst>
        </c:ser>
        <c:ser>
          <c:idx val="6"/>
          <c:order val="6"/>
          <c:tx>
            <c:strRef>
              <c:f>'Tri (1)'!$U$59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(1)'!$V$52</c:f>
              <c:strCache>
                <c:ptCount val="1"/>
                <c:pt idx="0">
                  <c:v>REZAGO </c:v>
                </c:pt>
              </c:strCache>
            </c:strRef>
          </c:cat>
          <c:val>
            <c:numRef>
              <c:f>'Tri (1)'!$V$59</c:f>
              <c:numCache>
                <c:formatCode>0.0%</c:formatCode>
                <c:ptCount val="1"/>
                <c:pt idx="0">
                  <c:v>0.22489999999999999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1D3-4D18-8C54-0259B3ECE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139520"/>
        <c:axId val="158141056"/>
        <c:axId val="0"/>
      </c:bar3DChart>
      <c:catAx>
        <c:axId val="15813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8141056"/>
        <c:crosses val="autoZero"/>
        <c:auto val="1"/>
        <c:lblAlgn val="ctr"/>
        <c:lblOffset val="100"/>
        <c:noMultiLvlLbl val="0"/>
      </c:catAx>
      <c:valAx>
        <c:axId val="158141056"/>
        <c:scaling>
          <c:orientation val="minMax"/>
        </c:scaling>
        <c:delete val="0"/>
        <c:axPos val="l"/>
        <c:majorGridlines>
          <c:spPr>
            <a:ln w="15875">
              <a:solidFill>
                <a:srgbClr val="0041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415B"/>
                </a:solidFill>
              </a:defRPr>
            </a:pPr>
            <a:endParaRPr lang="es-CO"/>
          </a:p>
        </c:txPr>
        <c:crossAx val="158139520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8084293182360465"/>
          <c:y val="0.27275524728687917"/>
          <c:w val="0.21505477104618123"/>
          <c:h val="0.4309151794897112"/>
        </c:manualLayout>
      </c:layout>
      <c:overlay val="0"/>
      <c:txPr>
        <a:bodyPr/>
        <a:lstStyle/>
        <a:p>
          <a:pPr>
            <a:defRPr b="1">
              <a:solidFill>
                <a:srgbClr val="00415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solidFill>
            <a:srgbClr val="0070C0"/>
          </a:solidFill>
        </a:ln>
      </c:spPr>
    </c:sideWall>
    <c:backWall>
      <c:thickness val="0"/>
      <c:spPr>
        <a:ln>
          <a:solidFill>
            <a:srgbClr val="0070C0"/>
          </a:solidFill>
        </a:ln>
      </c:spPr>
    </c:backWall>
    <c:plotArea>
      <c:layout>
        <c:manualLayout>
          <c:layoutTarget val="inner"/>
          <c:xMode val="edge"/>
          <c:yMode val="edge"/>
          <c:x val="3.136110898759014E-2"/>
          <c:y val="9.8585025114672153E-2"/>
          <c:w val="0.79468705246795612"/>
          <c:h val="0.779215407438618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'Tri (1)'!$U$76</c:f>
              <c:strCache>
                <c:ptCount val="1"/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810974866531777E-2"/>
                  <c:y val="-0.26865671641791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3-4F1C-8E94-55D6C7C1732F}"/>
                </c:ext>
              </c:extLst>
            </c:dLbl>
            <c:dLbl>
              <c:idx val="1"/>
              <c:layout>
                <c:manualLayout>
                  <c:x val="2.4424446944131982E-3"/>
                  <c:y val="-0.16509232806076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F1C-8E94-55D6C7C1732F}"/>
                </c:ext>
              </c:extLst>
            </c:dLbl>
            <c:dLbl>
              <c:idx val="2"/>
              <c:layout>
                <c:manualLayout>
                  <c:x val="7.3976752905886766E-3"/>
                  <c:y val="-5.3009391525174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F1C-8E94-55D6C7C1732F}"/>
                </c:ext>
              </c:extLst>
            </c:dLbl>
            <c:dLbl>
              <c:idx val="3"/>
              <c:layout>
                <c:manualLayout>
                  <c:x val="5.9554555680539929E-3"/>
                  <c:y val="-3.1593307473734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3-4F1C-8E94-55D6C7C1732F}"/>
                </c:ext>
              </c:extLst>
            </c:dLbl>
            <c:dLbl>
              <c:idx val="4"/>
              <c:layout>
                <c:manualLayout>
                  <c:x val="1.1875665541807204E-2"/>
                  <c:y val="-2.1655478905844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00B05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43-4F1C-8E94-55D6C7C1732F}"/>
                </c:ext>
              </c:extLst>
            </c:dLbl>
            <c:dLbl>
              <c:idx val="5"/>
              <c:layout>
                <c:manualLayout>
                  <c:x val="6.6609673790775457E-3"/>
                  <c:y val="-4.0000309695801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43-4F1C-8E94-55D6C7C1732F}"/>
                </c:ext>
              </c:extLst>
            </c:dLbl>
            <c:dLbl>
              <c:idx val="6"/>
              <c:layout>
                <c:manualLayout>
                  <c:x val="4.6258717660292463E-3"/>
                  <c:y val="-0.205243769307597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43-4F1C-8E94-55D6C7C17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33CC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(1)'!$V$76</c:f>
              <c:numCache>
                <c:formatCode>General</c:formatCode>
                <c:ptCount val="1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C743-4F1C-8E94-55D6C7C1732F}"/>
            </c:ext>
          </c:extLst>
        </c:ser>
        <c:ser>
          <c:idx val="1"/>
          <c:order val="1"/>
          <c:tx>
            <c:strRef>
              <c:f>'Tri (1)'!$U$77</c:f>
              <c:strCache>
                <c:ptCount val="1"/>
                <c:pt idx="0">
                  <c:v>NOROESTE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(1)'!$V$77</c:f>
              <c:numCache>
                <c:formatCode>0.00%</c:formatCode>
                <c:ptCount val="1"/>
                <c:pt idx="0">
                  <c:v>0.7611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43-4F1C-8E94-55D6C7C1732F}"/>
            </c:ext>
          </c:extLst>
        </c:ser>
        <c:ser>
          <c:idx val="2"/>
          <c:order val="2"/>
          <c:tx>
            <c:strRef>
              <c:f>'Tri (1)'!$U$78</c:f>
              <c:strCache>
                <c:ptCount val="1"/>
                <c:pt idx="0">
                  <c:v>VIEJO CALDAS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(1)'!$V$78</c:f>
              <c:numCache>
                <c:formatCode>0.00%</c:formatCode>
                <c:ptCount val="1"/>
                <c:pt idx="0">
                  <c:v>0.78950000000000009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43-4F1C-8E94-55D6C7C1732F}"/>
            </c:ext>
          </c:extLst>
        </c:ser>
        <c:ser>
          <c:idx val="3"/>
          <c:order val="3"/>
          <c:tx>
            <c:strRef>
              <c:f>'Tri (1)'!$U$79</c:f>
              <c:strCache>
                <c:ptCount val="1"/>
                <c:pt idx="0">
                  <c:v>ORIENTE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(1)'!$V$79</c:f>
              <c:numCache>
                <c:formatCode>0.00%</c:formatCode>
                <c:ptCount val="1"/>
                <c:pt idx="0">
                  <c:v>0.79410000000000003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43-4F1C-8E94-55D6C7C1732F}"/>
            </c:ext>
          </c:extLst>
        </c:ser>
        <c:ser>
          <c:idx val="4"/>
          <c:order val="4"/>
          <c:tx>
            <c:strRef>
              <c:f>'Tri (1)'!$U$80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(1)'!$V$80</c:f>
              <c:numCache>
                <c:formatCode>0.00%</c:formatCode>
                <c:ptCount val="1"/>
                <c:pt idx="0">
                  <c:v>0.80295000000000005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43-4F1C-8E94-55D6C7C1732F}"/>
            </c:ext>
          </c:extLst>
        </c:ser>
        <c:ser>
          <c:idx val="5"/>
          <c:order val="5"/>
          <c:tx>
            <c:strRef>
              <c:f>'Tri (1)'!$U$81</c:f>
              <c:strCache>
                <c:ptCount val="1"/>
                <c:pt idx="0">
                  <c:v>OCCIDENTAL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(1)'!$V$81</c:f>
              <c:numCache>
                <c:formatCode>0.00%</c:formatCode>
                <c:ptCount val="1"/>
                <c:pt idx="0">
                  <c:v>0.89450000000000007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43-4F1C-8E94-55D6C7C1732F}"/>
            </c:ext>
          </c:extLst>
        </c:ser>
        <c:ser>
          <c:idx val="6"/>
          <c:order val="6"/>
          <c:tx>
            <c:strRef>
              <c:f>'Tri (1)'!$U$82</c:f>
              <c:strCache>
                <c:ptCount val="1"/>
                <c:pt idx="0">
                  <c:v>CENTRAL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'Tri (1)'!$V$75</c:f>
              <c:strCache>
                <c:ptCount val="1"/>
                <c:pt idx="0">
                  <c:v>GESTIÓN Y PRESUPUESTO</c:v>
                </c:pt>
              </c:strCache>
            </c:strRef>
          </c:cat>
          <c:val>
            <c:numRef>
              <c:f>'Tri (1)'!$V$82</c:f>
              <c:numCache>
                <c:formatCode>0.00%</c:formatCode>
                <c:ptCount val="1"/>
                <c:pt idx="0">
                  <c:v>0.89470000000000005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43-4F1C-8E94-55D6C7C17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139520"/>
        <c:axId val="158141056"/>
        <c:axId val="0"/>
        <c:extLst/>
      </c:bar3DChart>
      <c:catAx>
        <c:axId val="15813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8141056"/>
        <c:crosses val="autoZero"/>
        <c:auto val="1"/>
        <c:lblAlgn val="ctr"/>
        <c:lblOffset val="100"/>
        <c:noMultiLvlLbl val="0"/>
      </c:catAx>
      <c:valAx>
        <c:axId val="158141056"/>
        <c:scaling>
          <c:orientation val="minMax"/>
        </c:scaling>
        <c:delete val="1"/>
        <c:axPos val="l"/>
        <c:majorGridlines>
          <c:spPr>
            <a:ln w="15875">
              <a:solidFill>
                <a:srgbClr val="00415B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8139520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9178166806819039"/>
          <c:y val="9.2399184926165362E-2"/>
          <c:w val="0.18951465083258034"/>
          <c:h val="0.55791636269108547"/>
        </c:manualLayout>
      </c:layout>
      <c:overlay val="0"/>
      <c:txPr>
        <a:bodyPr/>
        <a:lstStyle/>
        <a:p>
          <a:pPr>
            <a:defRPr b="1">
              <a:solidFill>
                <a:srgbClr val="00415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>
                <a:solidFill>
                  <a:prstClr val="black"/>
                </a:solidFill>
              </a:rPr>
              <a:pPr/>
              <a:t>10/28/2020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>
                <a:solidFill>
                  <a:prstClr val="black"/>
                </a:solidFill>
              </a:rPr>
              <a:pPr/>
              <a:t>10/28/2020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C2830-BC2E-4172-BCEB-0463D8889DA6}" type="datetimeFigureOut">
              <a:rPr lang="en-US">
                <a:solidFill>
                  <a:prstClr val="black"/>
                </a:solidFill>
              </a:rPr>
              <a:pPr/>
              <a:t>10/28/2020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1DE80-C10D-47E0-8701-671CEF3E3BD1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2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4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>
                <a:solidFill>
                  <a:prstClr val="black"/>
                </a:solidFill>
              </a:rPr>
              <a:pPr/>
              <a:t>10/28/2020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>
                <a:solidFill>
                  <a:prstClr val="black"/>
                </a:solidFill>
              </a:rPr>
              <a:pPr/>
              <a:t>10/28/2020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heme" Target="../theme/theme6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741" y="118753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212533" cy="686955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21668" y="153347"/>
            <a:ext cx="5571847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F27AE7-E4DF-4EFD-AABB-482B0BF4D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761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87"/>
          <a:stretch/>
        </p:blipFill>
        <p:spPr>
          <a:xfrm>
            <a:off x="0" y="0"/>
            <a:ext cx="5158854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2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A97B21-411C-4DAD-9810-1646AB980A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1496" y="1600200"/>
            <a:ext cx="4616076" cy="265910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0"/>
            <a:ext cx="42037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6" y="4260640"/>
            <a:ext cx="2689847" cy="25973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01" y="0"/>
            <a:ext cx="4662071" cy="20179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32" y="4260640"/>
            <a:ext cx="1831467" cy="25973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25" y="4261972"/>
            <a:ext cx="3096250" cy="2596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360"/>
          <a:stretch/>
        </p:blipFill>
        <p:spPr>
          <a:xfrm>
            <a:off x="0" y="0"/>
            <a:ext cx="5076967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0"/>
            <a:ext cx="91821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99" r="54442" b="-199"/>
          <a:stretch/>
        </p:blipFill>
        <p:spPr>
          <a:xfrm>
            <a:off x="245659" y="0"/>
            <a:ext cx="5117911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06103" y="4849111"/>
            <a:ext cx="43144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JEFE OFICINA ASESORA DE PLANEACIÓN </a:t>
            </a:r>
          </a:p>
          <a:p>
            <a:pPr algn="ctr"/>
            <a:r>
              <a:rPr lang="es-CO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JUAN MANUEL RIAÑO VARGAS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78123" y="1755956"/>
            <a:ext cx="65703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9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SEGUIMIENTO PLAN DE ACCIÓN TERCER TRIMESTRE - DIRECCIONES REGIONALES</a:t>
            </a:r>
            <a:endParaRPr lang="es-CO" sz="3900" b="1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03235" y="3648782"/>
            <a:ext cx="284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2020</a:t>
            </a:r>
            <a:r>
              <a:rPr lang="es-CO" sz="2600" dirty="0">
                <a:solidFill>
                  <a:prstClr val="white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228" y="1495295"/>
            <a:ext cx="509568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 BONNIE" panose="02000000000000000000" pitchFamily="2" charset="0"/>
              </a:rPr>
              <a:t>PLAN DE ACCIÓN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9BC020-B6C3-4D2D-9E86-728FEF774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7" y="2550896"/>
            <a:ext cx="4447387" cy="29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3332758" y="301685"/>
            <a:ext cx="5611734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GESTIÓN Y PRESUPUESTO DIRECCIONES REGIONALES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A85AB9-269A-4337-A6A4-959C7C118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53405"/>
              </p:ext>
            </p:extLst>
          </p:nvPr>
        </p:nvGraphicFramePr>
        <p:xfrm>
          <a:off x="6096000" y="1891730"/>
          <a:ext cx="5323367" cy="3074539"/>
        </p:xfrm>
        <a:graphic>
          <a:graphicData uri="http://schemas.openxmlformats.org/drawingml/2006/table">
            <a:tbl>
              <a:tblPr firstRow="1" firstCol="1" bandRow="1"/>
              <a:tblGrid>
                <a:gridCol w="714469">
                  <a:extLst>
                    <a:ext uri="{9D8B030D-6E8A-4147-A177-3AD203B41FA5}">
                      <a16:colId xmlns:a16="http://schemas.microsoft.com/office/drawing/2014/main" val="2670215723"/>
                    </a:ext>
                  </a:extLst>
                </a:gridCol>
                <a:gridCol w="2087819">
                  <a:extLst>
                    <a:ext uri="{9D8B030D-6E8A-4147-A177-3AD203B41FA5}">
                      <a16:colId xmlns:a16="http://schemas.microsoft.com/office/drawing/2014/main" val="1655697160"/>
                    </a:ext>
                  </a:extLst>
                </a:gridCol>
                <a:gridCol w="2521079">
                  <a:extLst>
                    <a:ext uri="{9D8B030D-6E8A-4147-A177-3AD203B41FA5}">
                      <a16:colId xmlns:a16="http://schemas.microsoft.com/office/drawing/2014/main" val="2208252259"/>
                    </a:ext>
                  </a:extLst>
                </a:gridCol>
              </a:tblGrid>
              <a:tr h="89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REGIONAL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PRESUPUESTO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6614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74258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50771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80,30%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94740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79,41%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38151"/>
                  </a:ext>
                </a:extLst>
              </a:tr>
              <a:tr h="53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VIEJO CALDAS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78,95%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04880"/>
                  </a:ext>
                </a:extLst>
              </a:tr>
              <a:tr h="329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NOROESTE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76,11%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00880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806506"/>
              </p:ext>
            </p:extLst>
          </p:nvPr>
        </p:nvGraphicFramePr>
        <p:xfrm>
          <a:off x="336587" y="1664771"/>
          <a:ext cx="5759413" cy="365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24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872146" y="292563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4" name="17 Rectángulo"/>
          <p:cNvSpPr/>
          <p:nvPr/>
        </p:nvSpPr>
        <p:spPr>
          <a:xfrm>
            <a:off x="2459502" y="1126316"/>
            <a:ext cx="888394" cy="843876"/>
          </a:xfrm>
          <a:prstGeom prst="rect">
            <a:avLst/>
          </a:prstGeom>
          <a:solidFill>
            <a:srgbClr val="0A3F5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8 Rectángulo"/>
          <p:cNvSpPr/>
          <p:nvPr/>
        </p:nvSpPr>
        <p:spPr>
          <a:xfrm>
            <a:off x="3105881" y="1232858"/>
            <a:ext cx="6224801" cy="58460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 algn="just"/>
            <a:r>
              <a:rPr lang="es-CO" sz="1600" dirty="0">
                <a:latin typeface="Agency FB" panose="020B0503020202020204" pitchFamily="34" charset="0"/>
              </a:rPr>
              <a:t>Se lidera un total de 379 productos alineados a 569 actividades, las cuales hacen parte del Plan de Direccionamiento Estratégico “Humanizando y Transformando Vidas 2020-2022.</a:t>
            </a:r>
          </a:p>
        </p:txBody>
      </p:sp>
      <p:sp>
        <p:nvSpPr>
          <p:cNvPr id="6" name="17 Rectángulo"/>
          <p:cNvSpPr/>
          <p:nvPr/>
        </p:nvSpPr>
        <p:spPr>
          <a:xfrm>
            <a:off x="2459502" y="2123929"/>
            <a:ext cx="888394" cy="799030"/>
          </a:xfrm>
          <a:prstGeom prst="rect">
            <a:avLst/>
          </a:prstGeom>
          <a:solidFill>
            <a:srgbClr val="F7A917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3116324" y="2202417"/>
            <a:ext cx="6241538" cy="58460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 algn="just"/>
            <a:r>
              <a:rPr lang="es-CO" sz="1600" dirty="0">
                <a:latin typeface="Agency FB" panose="020B0503020202020204" pitchFamily="34" charset="0"/>
              </a:rPr>
              <a:t>La Dirección Regional Norte presenta el mayor cumplimiento de sus actividades de acuerdo con el tiempo programado con un porcentaje del 99.6%.</a:t>
            </a:r>
          </a:p>
        </p:txBody>
      </p:sp>
      <p:sp>
        <p:nvSpPr>
          <p:cNvPr id="13" name="17 Rectángulo"/>
          <p:cNvSpPr/>
          <p:nvPr/>
        </p:nvSpPr>
        <p:spPr>
          <a:xfrm>
            <a:off x="2459502" y="3158313"/>
            <a:ext cx="888394" cy="9629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8 Rectángulo"/>
          <p:cNvSpPr/>
          <p:nvPr/>
        </p:nvSpPr>
        <p:spPr>
          <a:xfrm>
            <a:off x="3116324" y="3228825"/>
            <a:ext cx="6224802" cy="830823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 algn="just"/>
            <a:r>
              <a:rPr lang="es-CO" sz="1600" dirty="0">
                <a:latin typeface="Agency FB" panose="020B0503020202020204" pitchFamily="34" charset="0"/>
              </a:rPr>
              <a:t>La Dirección Regional Oriente presenta la eficiencia más baja como consecuencia del incumplimiento en eficiencia de (33) actividades de (91), y le antecede la Dirección Regional Viejo Caldas con un incumplimiento en eficiencia de (31) actividades de (122).</a:t>
            </a:r>
            <a:endParaRPr lang="es-ES" sz="16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06190" y="1139194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85515" y="2212042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568472" y="3261300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17 Rectángulo"/>
          <p:cNvSpPr/>
          <p:nvPr/>
        </p:nvSpPr>
        <p:spPr>
          <a:xfrm>
            <a:off x="2450935" y="4231271"/>
            <a:ext cx="888394" cy="9629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8 Rectángulo"/>
          <p:cNvSpPr/>
          <p:nvPr/>
        </p:nvSpPr>
        <p:spPr>
          <a:xfrm>
            <a:off x="3116324" y="4315685"/>
            <a:ext cx="6224802" cy="830823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 algn="just"/>
            <a:r>
              <a:rPr lang="es-CO" sz="1600" dirty="0">
                <a:latin typeface="Agency FB" panose="020B0503020202020204" pitchFamily="34" charset="0"/>
              </a:rPr>
              <a:t>La Dirección Regional Central, y Occidental lidera el avance en gestión y presupuesto con un promedio del 89%, en armonía con su eficiencia, a excepción de las Direcciones Regionales Noroeste y Viejo Caldas por su regular ejecución presupuestal.</a:t>
            </a:r>
            <a:endParaRPr lang="es-ES" sz="1600" dirty="0">
              <a:latin typeface="Agency FB" panose="020B0503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559905" y="4282742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17 Rectángulo">
            <a:extLst>
              <a:ext uri="{FF2B5EF4-FFF2-40B4-BE49-F238E27FC236}">
                <a16:creationId xmlns:a16="http://schemas.microsoft.com/office/drawing/2014/main" id="{9E3C79D4-BB1D-4514-AED1-8A72AD56967D}"/>
              </a:ext>
            </a:extLst>
          </p:cNvPr>
          <p:cNvSpPr/>
          <p:nvPr/>
        </p:nvSpPr>
        <p:spPr>
          <a:xfrm>
            <a:off x="2470815" y="5284977"/>
            <a:ext cx="888394" cy="8824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8 Rectángulo">
            <a:extLst>
              <a:ext uri="{FF2B5EF4-FFF2-40B4-BE49-F238E27FC236}">
                <a16:creationId xmlns:a16="http://schemas.microsoft.com/office/drawing/2014/main" id="{06DAA456-915F-499A-9A03-DF126068CD0B}"/>
              </a:ext>
            </a:extLst>
          </p:cNvPr>
          <p:cNvSpPr/>
          <p:nvPr/>
        </p:nvSpPr>
        <p:spPr>
          <a:xfrm>
            <a:off x="3136204" y="5422398"/>
            <a:ext cx="6224802" cy="58460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 algn="just"/>
            <a:r>
              <a:rPr lang="es-CO" sz="1600" dirty="0">
                <a:latin typeface="Agency FB" panose="020B0503020202020204" pitchFamily="34" charset="0"/>
              </a:rPr>
              <a:t>En orden general, el promedio de cumplimiento del plan de acción de las Direccione Regionales un (80.06%) como resultado del cumplimiento de (250) actividades al 100%.</a:t>
            </a:r>
            <a:endParaRPr lang="es-ES" sz="1600" dirty="0">
              <a:latin typeface="Agency FB" panose="020B0503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A7E7DDE-D2BD-4894-BF51-2466AF1A049F}"/>
              </a:ext>
            </a:extLst>
          </p:cNvPr>
          <p:cNvSpPr txBox="1"/>
          <p:nvPr/>
        </p:nvSpPr>
        <p:spPr>
          <a:xfrm>
            <a:off x="2579785" y="5336447"/>
            <a:ext cx="4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315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2667273" y="2877468"/>
            <a:ext cx="6664570" cy="91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7200" dirty="0">
                <a:solidFill>
                  <a:srgbClr val="0C4563"/>
                </a:solidFill>
                <a:latin typeface="Bebas Neue" panose="020B0606020202050201" pitchFamily="34" charset="0"/>
              </a:rPr>
              <a:t>  </a:t>
            </a:r>
            <a:endParaRPr lang="es-CO" sz="7200" dirty="0">
              <a:solidFill>
                <a:srgbClr val="F8AA16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2778368" y="3789947"/>
            <a:ext cx="6664570" cy="62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endParaRPr lang="es-CO" sz="3800" dirty="0">
              <a:solidFill>
                <a:srgbClr val="F8A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8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036636" y="2488863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8" name="Marcador de texto 33"/>
          <p:cNvSpPr>
            <a:spLocks noGrp="1"/>
          </p:cNvSpPr>
          <p:nvPr>
            <p:ph type="subTitle" idx="1"/>
          </p:nvPr>
        </p:nvSpPr>
        <p:spPr>
          <a:xfrm>
            <a:off x="6888621" y="3814632"/>
            <a:ext cx="4891146" cy="336038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AVANCE DE GESTIÓN DIRECCIONES REGIONALES</a:t>
            </a: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38950" y="3740839"/>
            <a:ext cx="7953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29510" y="3002651"/>
            <a:ext cx="4950257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EVALUACIÓN PLANES DE ACCIÓN DIRECCIONES REGIONALES</a:t>
            </a:r>
          </a:p>
        </p:txBody>
      </p:sp>
      <p:sp>
        <p:nvSpPr>
          <p:cNvPr id="11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49127" y="3001064"/>
            <a:ext cx="7493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29511" y="4452039"/>
            <a:ext cx="494301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3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13550" y="4452039"/>
            <a:ext cx="8207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8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41190" y="2296214"/>
            <a:ext cx="7572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29510" y="2347807"/>
            <a:ext cx="5066275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CARACTERIZACIÓN PLANES DE ACCIÓN DIRECCIONES REGIONALES</a:t>
            </a:r>
          </a:p>
        </p:txBody>
      </p:sp>
    </p:spTree>
    <p:extLst>
      <p:ext uri="{BB962C8B-B14F-4D97-AF65-F5344CB8AC3E}">
        <p14:creationId xmlns:p14="http://schemas.microsoft.com/office/powerpoint/2010/main" val="262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5765718" y="280238"/>
            <a:ext cx="6736040" cy="43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6" name="17 Rectángulo"/>
          <p:cNvSpPr/>
          <p:nvPr/>
        </p:nvSpPr>
        <p:spPr>
          <a:xfrm>
            <a:off x="1313759" y="2546869"/>
            <a:ext cx="1123549" cy="221131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34" rIns="91268" bIns="45634" rtlCol="0" anchor="ctr"/>
          <a:lstStyle/>
          <a:p>
            <a:pPr algn="ctr" defTabSz="513498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1840183" y="2683117"/>
            <a:ext cx="4034145" cy="1938819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algn="just" defTabSz="513498"/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Dar a conocer a las partes interesadas del Inpec, los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resultados obtenidos 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en el seguimiento realizado por la Oficina Asesora de Planeación al Plan de Acción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2020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con base en las funciones que señale la Ley 152 de 1994, Art . 29, para la evaluación de resultados.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CA8BA4-C5AC-4524-9322-4A3B6578A5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29" y="478707"/>
            <a:ext cx="5730996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61362" y="3642647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PLANES DE ACCIÓN DIRECCIONES REGIONALES</a:t>
            </a: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82810" y="4346456"/>
            <a:ext cx="3853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200" dirty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sz="3200" dirty="0">
                <a:solidFill>
                  <a:prstClr val="white"/>
                </a:solidFill>
                <a:latin typeface="Agency FB" panose="020B0503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00888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998435" y="192481"/>
            <a:ext cx="635162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PLANES DE ACCIÓN DIRECCIONES REGIONALES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15088"/>
              </p:ext>
            </p:extLst>
          </p:nvPr>
        </p:nvGraphicFramePr>
        <p:xfrm>
          <a:off x="1983347" y="1687129"/>
          <a:ext cx="8128172" cy="3979576"/>
        </p:xfrm>
        <a:graphic>
          <a:graphicData uri="http://schemas.openxmlformats.org/drawingml/2006/table">
            <a:tbl>
              <a:tblPr firstRow="1" firstCol="1" bandRow="1"/>
              <a:tblGrid>
                <a:gridCol w="261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Direcciones Regionales</a:t>
                      </a:r>
                      <a:endParaRPr lang="es-CO" sz="2400" b="1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Productos</a:t>
                      </a:r>
                      <a:endParaRPr lang="es-CO" sz="2400" b="1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Actividades</a:t>
                      </a:r>
                      <a:endParaRPr lang="es-CO" sz="2400" b="1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Occidente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Noroeste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Viejo Caldas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s-CO" sz="20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20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es-CO" sz="18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  <a:endParaRPr lang="es-CO" sz="18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7" y="4784337"/>
            <a:ext cx="3853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gency FB" panose="020B0503020202020204" pitchFamily="34" charset="0"/>
              </a:rPr>
              <a:t>2020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726540" y="3660206"/>
            <a:ext cx="404822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DE GESTIÓN DIRECCIONES REGIONALES</a:t>
            </a:r>
          </a:p>
        </p:txBody>
      </p:sp>
    </p:spTree>
    <p:extLst>
      <p:ext uri="{BB962C8B-B14F-4D97-AF65-F5344CB8AC3E}">
        <p14:creationId xmlns:p14="http://schemas.microsoft.com/office/powerpoint/2010/main" val="410737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/>
          <p:cNvSpPr txBox="1">
            <a:spLocks/>
          </p:cNvSpPr>
          <p:nvPr/>
        </p:nvSpPr>
        <p:spPr>
          <a:xfrm>
            <a:off x="2898763" y="328319"/>
            <a:ext cx="6531931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EVALUACIÓN DIRECCIONES REGIONALES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B32E49-48DC-42DE-89D9-701DF6540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85591"/>
              </p:ext>
            </p:extLst>
          </p:nvPr>
        </p:nvGraphicFramePr>
        <p:xfrm>
          <a:off x="733648" y="1222744"/>
          <a:ext cx="10802679" cy="4657058"/>
        </p:xfrm>
        <a:graphic>
          <a:graphicData uri="http://schemas.openxmlformats.org/drawingml/2006/table">
            <a:tbl>
              <a:tblPr firstRow="1" firstCol="1" bandRow="1"/>
              <a:tblGrid>
                <a:gridCol w="490439">
                  <a:extLst>
                    <a:ext uri="{9D8B030D-6E8A-4147-A177-3AD203B41FA5}">
                      <a16:colId xmlns:a16="http://schemas.microsoft.com/office/drawing/2014/main" val="1986754853"/>
                    </a:ext>
                  </a:extLst>
                </a:gridCol>
                <a:gridCol w="1211779">
                  <a:extLst>
                    <a:ext uri="{9D8B030D-6E8A-4147-A177-3AD203B41FA5}">
                      <a16:colId xmlns:a16="http://schemas.microsoft.com/office/drawing/2014/main" val="934637127"/>
                    </a:ext>
                  </a:extLst>
                </a:gridCol>
                <a:gridCol w="1052917">
                  <a:extLst>
                    <a:ext uri="{9D8B030D-6E8A-4147-A177-3AD203B41FA5}">
                      <a16:colId xmlns:a16="http://schemas.microsoft.com/office/drawing/2014/main" val="2555042166"/>
                    </a:ext>
                  </a:extLst>
                </a:gridCol>
                <a:gridCol w="963327">
                  <a:extLst>
                    <a:ext uri="{9D8B030D-6E8A-4147-A177-3AD203B41FA5}">
                      <a16:colId xmlns:a16="http://schemas.microsoft.com/office/drawing/2014/main" val="3948745069"/>
                    </a:ext>
                  </a:extLst>
                </a:gridCol>
                <a:gridCol w="813701">
                  <a:extLst>
                    <a:ext uri="{9D8B030D-6E8A-4147-A177-3AD203B41FA5}">
                      <a16:colId xmlns:a16="http://schemas.microsoft.com/office/drawing/2014/main" val="1466474753"/>
                    </a:ext>
                  </a:extLst>
                </a:gridCol>
                <a:gridCol w="841411">
                  <a:extLst>
                    <a:ext uri="{9D8B030D-6E8A-4147-A177-3AD203B41FA5}">
                      <a16:colId xmlns:a16="http://schemas.microsoft.com/office/drawing/2014/main" val="3218989720"/>
                    </a:ext>
                  </a:extLst>
                </a:gridCol>
                <a:gridCol w="785995">
                  <a:extLst>
                    <a:ext uri="{9D8B030D-6E8A-4147-A177-3AD203B41FA5}">
                      <a16:colId xmlns:a16="http://schemas.microsoft.com/office/drawing/2014/main" val="1646663925"/>
                    </a:ext>
                  </a:extLst>
                </a:gridCol>
                <a:gridCol w="653916">
                  <a:extLst>
                    <a:ext uri="{9D8B030D-6E8A-4147-A177-3AD203B41FA5}">
                      <a16:colId xmlns:a16="http://schemas.microsoft.com/office/drawing/2014/main" val="253927037"/>
                    </a:ext>
                  </a:extLst>
                </a:gridCol>
                <a:gridCol w="785995">
                  <a:extLst>
                    <a:ext uri="{9D8B030D-6E8A-4147-A177-3AD203B41FA5}">
                      <a16:colId xmlns:a16="http://schemas.microsoft.com/office/drawing/2014/main" val="3421144932"/>
                    </a:ext>
                  </a:extLst>
                </a:gridCol>
                <a:gridCol w="780453">
                  <a:extLst>
                    <a:ext uri="{9D8B030D-6E8A-4147-A177-3AD203B41FA5}">
                      <a16:colId xmlns:a16="http://schemas.microsoft.com/office/drawing/2014/main" val="4044269271"/>
                    </a:ext>
                  </a:extLst>
                </a:gridCol>
                <a:gridCol w="785069">
                  <a:extLst>
                    <a:ext uri="{9D8B030D-6E8A-4147-A177-3AD203B41FA5}">
                      <a16:colId xmlns:a16="http://schemas.microsoft.com/office/drawing/2014/main" val="2078447549"/>
                    </a:ext>
                  </a:extLst>
                </a:gridCol>
                <a:gridCol w="780453">
                  <a:extLst>
                    <a:ext uri="{9D8B030D-6E8A-4147-A177-3AD203B41FA5}">
                      <a16:colId xmlns:a16="http://schemas.microsoft.com/office/drawing/2014/main" val="3708157324"/>
                    </a:ext>
                  </a:extLst>
                </a:gridCol>
                <a:gridCol w="758285">
                  <a:extLst>
                    <a:ext uri="{9D8B030D-6E8A-4147-A177-3AD203B41FA5}">
                      <a16:colId xmlns:a16="http://schemas.microsoft.com/office/drawing/2014/main" val="3578849210"/>
                    </a:ext>
                  </a:extLst>
                </a:gridCol>
                <a:gridCol w="98939">
                  <a:extLst>
                    <a:ext uri="{9D8B030D-6E8A-4147-A177-3AD203B41FA5}">
                      <a16:colId xmlns:a16="http://schemas.microsoft.com/office/drawing/2014/main" val="280101699"/>
                    </a:ext>
                  </a:extLst>
                </a:gridCol>
              </a:tblGrid>
              <a:tr h="3269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REGIONAL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EFICACIA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REZAGO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Regional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77410"/>
                  </a:ext>
                </a:extLst>
              </a:tr>
              <a:tr h="14228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Cumplidas Umbral Eficiencia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cumplidas Umbral Eficiencia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sin iniciar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cumplidas al 100%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0028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83,1%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83,1%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867102"/>
                  </a:ext>
                </a:extLst>
              </a:tr>
              <a:tr h="557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90,2%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82,3%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31626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NOROESTE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40197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77,9%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69256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70,2%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62,9%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37,1%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616489"/>
                  </a:ext>
                </a:extLst>
              </a:tr>
              <a:tr h="557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VIEJO CALDAS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78,69%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963742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9,27%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60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6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3"/>
          <p:cNvSpPr txBox="1">
            <a:spLocks/>
          </p:cNvSpPr>
          <p:nvPr/>
        </p:nvSpPr>
        <p:spPr>
          <a:xfrm>
            <a:off x="2898763" y="328319"/>
            <a:ext cx="6531931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EFICIENCIA DIRECCIONES REGIONALES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B09A94-09D2-4A4C-A5E8-2C5BF532F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93446"/>
              </p:ext>
            </p:extLst>
          </p:nvPr>
        </p:nvGraphicFramePr>
        <p:xfrm>
          <a:off x="6393855" y="1693589"/>
          <a:ext cx="4770331" cy="3470822"/>
        </p:xfrm>
        <a:graphic>
          <a:graphicData uri="http://schemas.openxmlformats.org/drawingml/2006/table">
            <a:tbl>
              <a:tblPr firstRow="1" firstCol="1" bandRow="1"/>
              <a:tblGrid>
                <a:gridCol w="731463">
                  <a:extLst>
                    <a:ext uri="{9D8B030D-6E8A-4147-A177-3AD203B41FA5}">
                      <a16:colId xmlns:a16="http://schemas.microsoft.com/office/drawing/2014/main" val="3122162805"/>
                    </a:ext>
                  </a:extLst>
                </a:gridCol>
                <a:gridCol w="2029105">
                  <a:extLst>
                    <a:ext uri="{9D8B030D-6E8A-4147-A177-3AD203B41FA5}">
                      <a16:colId xmlns:a16="http://schemas.microsoft.com/office/drawing/2014/main" val="3181978144"/>
                    </a:ext>
                  </a:extLst>
                </a:gridCol>
                <a:gridCol w="2009763">
                  <a:extLst>
                    <a:ext uri="{9D8B030D-6E8A-4147-A177-3AD203B41FA5}">
                      <a16:colId xmlns:a16="http://schemas.microsoft.com/office/drawing/2014/main" val="2040840634"/>
                    </a:ext>
                  </a:extLst>
                </a:gridCol>
              </a:tblGrid>
              <a:tr h="941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REGIONAL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531547"/>
                  </a:ext>
                </a:extLst>
              </a:tr>
              <a:tr h="57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13453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967884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NOROESTE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98,78%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6126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90,26%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99213"/>
                  </a:ext>
                </a:extLst>
              </a:tr>
              <a:tr h="564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VIEJO CALDAS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88180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77,51%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5553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076313"/>
              </p:ext>
            </p:extLst>
          </p:nvPr>
        </p:nvGraphicFramePr>
        <p:xfrm>
          <a:off x="393688" y="1349116"/>
          <a:ext cx="6000167" cy="399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36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783794" y="268380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REZAGO DIRECCIONES REGIONALES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64125" y="3549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8EBB18-9525-444E-8717-3A5B541BF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28330"/>
              </p:ext>
            </p:extLst>
          </p:nvPr>
        </p:nvGraphicFramePr>
        <p:xfrm>
          <a:off x="1064442" y="1825307"/>
          <a:ext cx="4204245" cy="3715525"/>
        </p:xfrm>
        <a:graphic>
          <a:graphicData uri="http://schemas.openxmlformats.org/drawingml/2006/table">
            <a:tbl>
              <a:tblPr firstRow="1" firstCol="1" bandRow="1"/>
              <a:tblGrid>
                <a:gridCol w="475780">
                  <a:extLst>
                    <a:ext uri="{9D8B030D-6E8A-4147-A177-3AD203B41FA5}">
                      <a16:colId xmlns:a16="http://schemas.microsoft.com/office/drawing/2014/main" val="2790328852"/>
                    </a:ext>
                  </a:extLst>
                </a:gridCol>
                <a:gridCol w="1319831">
                  <a:extLst>
                    <a:ext uri="{9D8B030D-6E8A-4147-A177-3AD203B41FA5}">
                      <a16:colId xmlns:a16="http://schemas.microsoft.com/office/drawing/2014/main" val="265434011"/>
                    </a:ext>
                  </a:extLst>
                </a:gridCol>
                <a:gridCol w="1028187">
                  <a:extLst>
                    <a:ext uri="{9D8B030D-6E8A-4147-A177-3AD203B41FA5}">
                      <a16:colId xmlns:a16="http://schemas.microsoft.com/office/drawing/2014/main" val="2321338961"/>
                    </a:ext>
                  </a:extLst>
                </a:gridCol>
                <a:gridCol w="1380447">
                  <a:extLst>
                    <a:ext uri="{9D8B030D-6E8A-4147-A177-3AD203B41FA5}">
                      <a16:colId xmlns:a16="http://schemas.microsoft.com/office/drawing/2014/main" val="2915999519"/>
                    </a:ext>
                  </a:extLst>
                </a:gridCol>
              </a:tblGrid>
              <a:tr h="850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REGIONAL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REZAGO 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No Cumplidas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02163"/>
                  </a:ext>
                </a:extLst>
              </a:tr>
              <a:tr h="4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765369"/>
                  </a:ext>
                </a:extLst>
              </a:tr>
              <a:tr h="4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25536"/>
                  </a:ext>
                </a:extLst>
              </a:tr>
              <a:tr h="4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NOROESTE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69007"/>
                  </a:ext>
                </a:extLst>
              </a:tr>
              <a:tr h="4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9,74%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0217"/>
                  </a:ext>
                </a:extLst>
              </a:tr>
              <a:tr h="4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VIEJO CALDAS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574361"/>
                  </a:ext>
                </a:extLst>
              </a:tr>
              <a:tr h="4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ORIENTE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22,5%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77012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007738"/>
              </p:ext>
            </p:extLst>
          </p:nvPr>
        </p:nvGraphicFramePr>
        <p:xfrm>
          <a:off x="5397272" y="1289272"/>
          <a:ext cx="6217785" cy="446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463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615</Words>
  <Application>Microsoft Office PowerPoint</Application>
  <PresentationFormat>Panorámica</PresentationFormat>
  <Paragraphs>245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Agency FB</vt:lpstr>
      <vt:lpstr>AR BONNIE</vt:lpstr>
      <vt:lpstr>Arial</vt:lpstr>
      <vt:lpstr>Bebas Neue</vt:lpstr>
      <vt:lpstr>Calibri</vt:lpstr>
      <vt:lpstr>Calibri Light</vt:lpstr>
      <vt:lpstr>Tema1</vt:lpstr>
      <vt:lpstr>2_Diseño personalizado</vt:lpstr>
      <vt:lpstr>4_Diseño personalizado</vt:lpstr>
      <vt:lpstr>3_Diseño personalizado</vt:lpstr>
      <vt:lpstr>Diseño personalizado</vt:lpstr>
      <vt:lpstr>5_Diseño personalizado</vt:lpstr>
      <vt:lpstr>7_Diseño personalizado</vt:lpstr>
      <vt:lpstr>9_Diseño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GARCIA VARGAS</dc:creator>
  <cp:lastModifiedBy>Miguel</cp:lastModifiedBy>
  <cp:revision>38</cp:revision>
  <dcterms:created xsi:type="dcterms:W3CDTF">2019-11-25T17:16:21Z</dcterms:created>
  <dcterms:modified xsi:type="dcterms:W3CDTF">2020-10-28T16:45:42Z</dcterms:modified>
</cp:coreProperties>
</file>