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0" r:id="rId3"/>
    <p:sldMasterId id="2147483682" r:id="rId4"/>
  </p:sldMasterIdLst>
  <p:handoutMasterIdLst>
    <p:handoutMasterId r:id="rId31"/>
  </p:handoutMasterIdLst>
  <p:sldIdLst>
    <p:sldId id="256" r:id="rId5"/>
    <p:sldId id="267" r:id="rId6"/>
    <p:sldId id="262" r:id="rId7"/>
    <p:sldId id="268" r:id="rId8"/>
    <p:sldId id="269" r:id="rId9"/>
    <p:sldId id="266" r:id="rId10"/>
    <p:sldId id="270" r:id="rId11"/>
    <p:sldId id="271" r:id="rId12"/>
    <p:sldId id="272" r:id="rId13"/>
    <p:sldId id="273" r:id="rId14"/>
    <p:sldId id="274" r:id="rId15"/>
    <p:sldId id="286" r:id="rId16"/>
    <p:sldId id="275" r:id="rId17"/>
    <p:sldId id="276" r:id="rId18"/>
    <p:sldId id="277" r:id="rId19"/>
    <p:sldId id="278" r:id="rId20"/>
    <p:sldId id="279" r:id="rId21"/>
    <p:sldId id="287" r:id="rId22"/>
    <p:sldId id="280" r:id="rId23"/>
    <p:sldId id="281" r:id="rId24"/>
    <p:sldId id="282" r:id="rId25"/>
    <p:sldId id="283" r:id="rId26"/>
    <p:sldId id="288" r:id="rId27"/>
    <p:sldId id="284" r:id="rId28"/>
    <p:sldId id="285" r:id="rId29"/>
    <p:sldId id="261" r:id="rId3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17" autoAdjust="0"/>
    <p:restoredTop sz="94660"/>
  </p:normalViewPr>
  <p:slideViewPr>
    <p:cSldViewPr snapToGrid="0">
      <p:cViewPr>
        <p:scale>
          <a:sx n="125" d="100"/>
          <a:sy n="125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23/02/2024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23/02/2024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0891B6-A69F-41AB-83C0-2FC9B90467E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879E6F-4507-43E9-A7F9-C3639E804F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4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0891B6-A69F-41AB-83C0-2FC9B90467E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879E6F-4507-43E9-A7F9-C3639E804F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76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0891B6-A69F-41AB-83C0-2FC9B90467E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879E6F-4507-43E9-A7F9-C3639E804F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51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0891B6-A69F-41AB-83C0-2FC9B90467E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879E6F-4507-43E9-A7F9-C3639E804F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38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0891B6-A69F-41AB-83C0-2FC9B90467E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879E6F-4507-43E9-A7F9-C3639E804F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31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0891B6-A69F-41AB-83C0-2FC9B90467E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879E6F-4507-43E9-A7F9-C3639E804F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66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0891B6-A69F-41AB-83C0-2FC9B90467E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879E6F-4507-43E9-A7F9-C3639E804F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07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0891B6-A69F-41AB-83C0-2FC9B90467E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879E6F-4507-43E9-A7F9-C3639E804F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6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23/02/2024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936776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93677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23/02/2024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23/02/2024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572A25D-2D52-7AAC-82D8-D3AD14D388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299"/>
          </a:xfrm>
          <a:prstGeom prst="rect">
            <a:avLst/>
          </a:prstGeom>
        </p:spPr>
      </p:pic>
      <p:sp>
        <p:nvSpPr>
          <p:cNvPr id="7" name="CuadroTexto 6"/>
          <p:cNvSpPr txBox="1"/>
          <p:nvPr userDrawn="1"/>
        </p:nvSpPr>
        <p:spPr>
          <a:xfrm>
            <a:off x="4890447" y="6635849"/>
            <a:ext cx="14157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>
                <a:solidFill>
                  <a:schemeClr val="bg1"/>
                </a:solidFill>
              </a:rPr>
              <a:t>www.inpec.gov.co</a:t>
            </a:r>
            <a:endParaRPr 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23/02/2024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572A25D-2D52-7AAC-82D8-D3AD14D388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23/02/2024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F6F4-348B-4816-BECD-A590B5DA400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3D68-7160-4265-BC0E-CE9FA12F0C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5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0891B6-A69F-41AB-83C0-2FC9B90467E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879E6F-4507-43E9-A7F9-C3639E804F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1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0891B6-A69F-41AB-83C0-2FC9B90467E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879E6F-4507-43E9-A7F9-C3639E804F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0891B6-A69F-41AB-83C0-2FC9B90467E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879E6F-4507-43E9-A7F9-C3639E804F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7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6FAC-9192-436B-870E-80DDE60983C7}" type="datetimeFigureOut">
              <a:rPr lang="es-CO" smtClean="0"/>
              <a:t>23/02/2024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51" r:id="rId4"/>
    <p:sldLayoutId id="214748365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1F6F4-348B-4816-BECD-A590B5DA400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C3D68-7160-4265-BC0E-CE9FA12F0C77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9"/>
            <a:ext cx="12191733" cy="685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0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2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B05C927-FCF5-0132-3B83-3AA55DB686B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  <p:sp>
        <p:nvSpPr>
          <p:cNvPr id="9" name="CuadroTexto 8"/>
          <p:cNvSpPr txBox="1"/>
          <p:nvPr userDrawn="1"/>
        </p:nvSpPr>
        <p:spPr>
          <a:xfrm>
            <a:off x="5498719" y="6650362"/>
            <a:ext cx="1194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900" b="1" dirty="0">
                <a:solidFill>
                  <a:schemeClr val="bg1"/>
                </a:solidFill>
                <a:latin typeface="Helvetica" pitchFamily="2" charset="0"/>
              </a:rPr>
              <a:t>www.inpec.gov.co</a:t>
            </a:r>
            <a:endParaRPr lang="en-US" sz="90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71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6FAC-9192-436B-870E-80DDE60983C7}" type="datetimeFigureOut">
              <a:rPr lang="es-CO" smtClean="0"/>
              <a:t>23/02/2024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7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anticorrupcion@Inpec.gov.co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nticorrupcion@inpec.gov.co" TargetMode="External"/><Relationship Id="rId2" Type="http://schemas.openxmlformats.org/officeDocument/2006/relationships/hyperlink" Target="mailto:atencionalciudadano@inpec.gov.co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hyperlink" Target="http://www.inpec.gov.co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atencionalciudadano.rviejocaldas@inpec.gov.co" TargetMode="External"/><Relationship Id="rId3" Type="http://schemas.openxmlformats.org/officeDocument/2006/relationships/hyperlink" Target="mailto:-aciudadano.rcentral@inpec.gov.co" TargetMode="External"/><Relationship Id="rId7" Type="http://schemas.openxmlformats.org/officeDocument/2006/relationships/hyperlink" Target="mailto:aciudadano.oriente@inpec.gov.co" TargetMode="External"/><Relationship Id="rId2" Type="http://schemas.openxmlformats.org/officeDocument/2006/relationships/hyperlink" Target="mailto:direccion.rcentral@inpec.gov.co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aciudadano.rnorte@inpec.gov.co" TargetMode="External"/><Relationship Id="rId11" Type="http://schemas.openxmlformats.org/officeDocument/2006/relationships/image" Target="../media/image10.png"/><Relationship Id="rId5" Type="http://schemas.openxmlformats.org/officeDocument/2006/relationships/hyperlink" Target="mailto:aciudadano.noroeste@inpec.gov.co" TargetMode="External"/><Relationship Id="rId10" Type="http://schemas.openxmlformats.org/officeDocument/2006/relationships/hyperlink" Target="mailto:direccion.epcfacatativa@inpec.gov.co" TargetMode="External"/><Relationship Id="rId4" Type="http://schemas.openxmlformats.org/officeDocument/2006/relationships/hyperlink" Target="mailto:aciudadano.roccidente@inpec.gov.co" TargetMode="External"/><Relationship Id="rId9" Type="http://schemas.openxmlformats.org/officeDocument/2006/relationships/hyperlink" Target="mailto:atencionalciudadano.escuela@inpec.gov.co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sGS9VjpDtJG1NXHf6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npec.gov.co/pt/web/guest/carta-de-trato-digno-al-ciudadano?p_l_back_url=/pt/web/guest/search?q%3Dcarta%2Bdel%2Btrato%2Bdigno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16035" y="1609342"/>
            <a:ext cx="1020882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1.4. </a:t>
            </a:r>
            <a:r>
              <a:rPr lang="es-ES" sz="1000" b="1" dirty="0">
                <a:latin typeface="Verdana" panose="020B0604030504040204" pitchFamily="34" charset="0"/>
                <a:ea typeface="Verdana" panose="020B0604030504040204" pitchFamily="34" charset="0"/>
              </a:rPr>
              <a:t>CANALES DE ATENCIÓN AL </a:t>
            </a:r>
            <a:r>
              <a:rPr lang="es-ES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CIUDADANO</a:t>
            </a:r>
            <a:endParaRPr lang="es-ES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s-ES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El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INPEC pone a disposición de la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ciudadanía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los siguientes canales para trámites, servicios, orientaciones, consultas o para presentar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PQRSD: </a:t>
            </a:r>
          </a:p>
          <a:p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Escrito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, personalizado, telefónico, correo electrónico para presentar una petición, queja, reclamo, sugerencia y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denuncia. Además, se puede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buscar la información de contacto en la página web del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INPEC, en la sección Atención y servicio a la ciudadanía – contáctenos, de las oficinas a nivel nacional.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 través de la página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web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puede diligenciar el formato PQRSD.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Buzones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sugerencias instalados en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zonas visibles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para la ciudadanía y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los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pabellones de los ERON para la población privada de la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libertad.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Línea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anticorrupción a través de la cual se pueden presentar quejas, denuncias e informes por cualquier hecho de corrupción a nivel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nacional.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Teléfono 018000910105.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Línea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de WhatsApp para denuncias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3173000522.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Correo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electrónico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anticorrupcion@Inpec.gov.co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través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 la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oficina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virtual se interactúa con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los ciudadanos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sobre preguntas frecuentes que se resuelven mediante respuestas automáticas.</a:t>
            </a:r>
          </a:p>
          <a:p>
            <a:endParaRPr lang="es-ES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ES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Nota: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todas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las PQRSD deben contener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los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requisitos mínimos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exigidos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para ser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atendidas.</a:t>
            </a:r>
            <a:endParaRPr lang="es-CO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728687" y="8308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 smtClean="0"/>
              <a:t>GENERALIDADES </a:t>
            </a:r>
            <a:r>
              <a:rPr lang="es-CO" b="1" dirty="0"/>
              <a:t>PARA LA PRESTACIÓN DEL SERVICIO AL CIUDADANO </a:t>
            </a:r>
          </a:p>
        </p:txBody>
      </p:sp>
    </p:spTree>
    <p:extLst>
      <p:ext uri="{BB962C8B-B14F-4D97-AF65-F5344CB8AC3E}">
        <p14:creationId xmlns:p14="http://schemas.microsoft.com/office/powerpoint/2010/main" val="887652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46512" y="1590675"/>
            <a:ext cx="6287713" cy="4586288"/>
          </a:xfrm>
        </p:spPr>
        <p:txBody>
          <a:bodyPr/>
          <a:lstStyle/>
          <a:p>
            <a:r>
              <a:rPr lang="es-CO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¿Dónde formular una PQRSD?</a:t>
            </a:r>
          </a:p>
          <a:p>
            <a:pPr marL="0" indent="0">
              <a:buNone/>
            </a:pPr>
            <a:r>
              <a:rPr lang="es-CO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Grupo de Atención al Ciudadano – Dirección General</a:t>
            </a:r>
            <a:endParaRPr lang="es-CO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Dirección: Calle 26 No. 27 - 48</a:t>
            </a:r>
          </a:p>
          <a:p>
            <a:pPr marL="0" indent="0">
              <a:buNone/>
            </a:pP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PBX (601) 2347474 – Bogotá – Colombia</a:t>
            </a:r>
          </a:p>
          <a:p>
            <a:pPr marL="0" indent="0">
              <a:buNone/>
            </a:pP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Correo electrónico: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atencionalciudadano@inpec.gov.co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Horario de Atención al Ciudadano: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lunes a viernes 8:00 a. m.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5:00 p. m.</a:t>
            </a:r>
            <a:endParaRPr lang="es-CO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Horario de Atención al Ciudadano en los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establecimientos de reclusión: lunes a viernes 8:00 a. m.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5:00 p. m.</a:t>
            </a:r>
            <a:endParaRPr lang="es-CO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Horario de Atención Ventanilla Única de Correspondencia de lunes a viernes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8:00 a. m.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4:00 p. m.</a:t>
            </a:r>
            <a:endParaRPr lang="es-CO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Línea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Anticorrupción: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018000910105 – Servicio 24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horas</a:t>
            </a:r>
            <a:endParaRPr lang="es-CO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Línea de WhatsApp para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denuncias: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3173000522</a:t>
            </a:r>
            <a:endParaRPr lang="es-CO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Correo electrónico: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anticorrupcion@inpec.gov.co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Formularios de recepción de Peticiones, Quejas, Reclamos,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Sugerencias y Denuncias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PQRSD):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www.inpec.gov.co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opción PQRSD o DENUNCIE.</a:t>
            </a:r>
          </a:p>
          <a:p>
            <a:pPr marL="0" indent="0">
              <a:buNone/>
            </a:pPr>
            <a:r>
              <a:rPr lang="es-CO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PARA MAYOR </a:t>
            </a:r>
            <a:r>
              <a:rPr lang="es-CO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INFORMACIÓN </a:t>
            </a:r>
            <a:r>
              <a:rPr lang="es-CO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DE LOS ESTABLECIMIENTOS DE </a:t>
            </a:r>
            <a:r>
              <a:rPr lang="es-CO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RECLUSIÓN </a:t>
            </a:r>
            <a:r>
              <a:rPr lang="es-CO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 NIVEL NACIONAL, PUEDE CONSULTAR EN LA </a:t>
            </a:r>
            <a:r>
              <a:rPr lang="es-CO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PÁGINA WEB </a:t>
            </a:r>
            <a:r>
              <a:rPr lang="es-CO" sz="1000" b="1" dirty="0" smtClean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www.inpec.gov.co</a:t>
            </a:r>
            <a:r>
              <a:rPr lang="es-CO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, OPCIÓN ATENCIÓN Y SERVICIO AL CIUDADANO, OPCIÓN CONTÁCTENOS.</a:t>
            </a:r>
            <a:endParaRPr lang="es-CO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s-CO" sz="1000" b="1" dirty="0"/>
          </a:p>
        </p:txBody>
      </p:sp>
      <p:sp>
        <p:nvSpPr>
          <p:cNvPr id="6" name="Rectángulo 5"/>
          <p:cNvSpPr/>
          <p:nvPr/>
        </p:nvSpPr>
        <p:spPr>
          <a:xfrm>
            <a:off x="2803502" y="68950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 smtClean="0"/>
              <a:t>GENERALIDADES </a:t>
            </a:r>
            <a:r>
              <a:rPr lang="es-CO" b="1" dirty="0"/>
              <a:t>PARA LA PRESTACIÓN DEL SERVICIO AL CIUDADANO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9130" y="2078788"/>
            <a:ext cx="4366620" cy="324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98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803502" y="68950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 smtClean="0"/>
              <a:t>GENERALIDADES </a:t>
            </a:r>
            <a:r>
              <a:rPr lang="es-CO" b="1" dirty="0"/>
              <a:t>PARA LA PRESTACIÓN DEL SERVICIO AL CIUDADANO </a:t>
            </a:r>
          </a:p>
        </p:txBody>
      </p:sp>
      <p:sp>
        <p:nvSpPr>
          <p:cNvPr id="7" name="Marcador de contenido 3"/>
          <p:cNvSpPr txBox="1">
            <a:spLocks/>
          </p:cNvSpPr>
          <p:nvPr/>
        </p:nvSpPr>
        <p:spPr>
          <a:xfrm>
            <a:off x="601288" y="1753928"/>
            <a:ext cx="6342437" cy="4723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Relación de oficinas de Atención al Ciudadano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Horario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las oficinas de atención al ciudadano y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establecimientos de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reclusión 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nivel nacional: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lunes a viernes de 8:00 a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. m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. a 5:00 p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. m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Regional Central: </a:t>
            </a:r>
            <a:r>
              <a:rPr lang="es-CO" sz="1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Cra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. 10 No.15-22 Teléfono (601) 2347474 EXT: 3204 Bogotá, Cundinamarca Correo Electrónico: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direccion.rcentral@inpec.gov.co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-aciudadano.rcentral@inpec.gov.co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Regional Occidental: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Avenida 2 Norte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N°.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23 AN11 barrio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San </a:t>
            </a:r>
            <a:r>
              <a:rPr lang="es-ES" sz="1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vicente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Teléfono 3156127901 PBX (1) 2347474 extensión de atención al ciudadano 23 y línea gratuita 018000112483 Santiago de Cali, Valle del Cauca.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Correo electrónico: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aciudadano.roccidente@inpec.gov.co</a:t>
            </a:r>
            <a:endParaRPr lang="es-CO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Regional Noroeste: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Calle 53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N°. 49-30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Piso 2, Edificio </a:t>
            </a:r>
            <a:r>
              <a:rPr lang="es-ES" sz="1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Bancoquía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Teléfono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(604) 2347474 OPCIÓN 2 ext. 50010 Medellín, Antioquía, 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Correo electrónico: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aciudadano.noroeste@inpec.gov.co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Regional Norte: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Calle 74 N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°. 56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-36 Piso 9, oficina 901, Edificio INVERFIN Teléfono (57+1) 2347474 o 018000112483-Opc 2 ext. 30023 Barranquilla, Atlántico. Correo electrónico: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aciudadano.rnorte@inpec.gov.co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Regional Oriente: </a:t>
            </a:r>
            <a:r>
              <a:rPr lang="es-CO" sz="1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Cra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36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N°. 51-80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Teléfono: 601-2347474 opción 2 -ext. 40027 / 40023 / 40030 Bucaramanga, Santander Correo electrónico: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aciudadano.oriente@inpec.gov.co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es-CO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Regional Viejo Caldas: </a:t>
            </a:r>
            <a:r>
              <a:rPr lang="es-CO" sz="1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Cra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11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N°.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50-57,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barrio Maraya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Teléfono (57+1) 2347474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o 018000112483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-OPCIÓN 2,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ext.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60023 Pereira –Risaralda Correo electrónico: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  <a:hlinkClick r:id="rId8"/>
              </a:rPr>
              <a:t>atencionalciudadano.rviejocaldas@inpec.gov.co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Escuela Penitenciaria Nacional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-KM 3 Vía Funza –Siberia (Cundinamarca) costado Bodegas la Cofradía (Vereda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Isla) Teléfono: 2347474 Opción 3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ext.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4483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Correo electrónico: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  <a:hlinkClick r:id="rId9"/>
              </a:rPr>
              <a:t>atencionalciudadano.escuela@inpec.gov.co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Establecimiento de reclusión </a:t>
            </a:r>
            <a:r>
              <a:rPr lang="es-ES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PONAL – Faca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Correo electrónico: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  <a:hlinkClick r:id="rId10"/>
              </a:rPr>
              <a:t>direccion.epcfacatativa@inpec.gov.co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s-CO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19975" y="2362544"/>
            <a:ext cx="3797549" cy="3733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8730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857500" y="7817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 smtClean="0"/>
              <a:t>GENERALIDADES </a:t>
            </a:r>
            <a:r>
              <a:rPr lang="es-CO" b="1" dirty="0"/>
              <a:t>PARA LA PRESTACIÓN DEL SERVICIO AL CIUDADANO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2609850"/>
            <a:ext cx="4895850" cy="33147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325" y="2609850"/>
            <a:ext cx="5307716" cy="33147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714375" y="1952967"/>
            <a:ext cx="2009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/>
              <a:t>TRÁMITES 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4245847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14425" y="1463674"/>
            <a:ext cx="9582150" cy="3670301"/>
          </a:xfrm>
        </p:spPr>
        <p:txBody>
          <a:bodyPr/>
          <a:lstStyle/>
          <a:p>
            <a:pPr marL="0" indent="0" algn="just">
              <a:buNone/>
            </a:pP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Los protocolos de atención al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ciudadano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brindan un acercamiento directo a la interacción entre el INPEC y la ciudadanía,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con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el fin de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lograr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un proceso empático y de comunicación asertiva, en el que se dé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trámite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o respuesta según sea el caso de la petición, queja, reclamo, sugerencia, denuncia y/o consulta del ciudadano, de fondo y de acuerdo con las estipulaciones de ley</a:t>
            </a: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r>
              <a:rPr lang="es-ES" sz="1000" b="1" dirty="0">
                <a:latin typeface="Verdana" panose="020B0604030504040204" pitchFamily="34" charset="0"/>
                <a:ea typeface="Verdana" panose="020B0604030504040204" pitchFamily="34" charset="0"/>
              </a:rPr>
              <a:t>2.1. ¿QUÉ SON LOS PROTOCOLOS?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Los protocolos son un conjunto de reglas, pautas y procedimientos de comportamiento que deben cumplir todos los servidores públicos.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Asimismo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, es un reglamento o una serie de instrucciones que se fijan para ser tenidos en cuenta dentro de sus funciones para atender a los ciudadanos por los diferentes conductos, documentos y normatividad,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establecidos en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ciertos procedimientos. De este modo, recopila conductas, acciones y técnicas que se consideran adecuadas ante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diversas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situaciones</a:t>
            </a: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r>
              <a:rPr lang="es-ES" sz="1000" b="1" dirty="0">
                <a:latin typeface="Verdana" panose="020B0604030504040204" pitchFamily="34" charset="0"/>
                <a:ea typeface="Verdana" panose="020B0604030504040204" pitchFamily="34" charset="0"/>
              </a:rPr>
              <a:t>2.2. ¿PARA QUÉ SIRVEN LOS PROTOCOLOS?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Son de gran utilidad para ordenar, mejorar y hacer más cordial la interacción entre los servidores públicos y los ciudadanos, regula su comportamiento, menciona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cómo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debe desarrollarse dicha interrelación y determina el conjunto de reglas que se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deben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respetar en los distintos sistemas para poder comunicarse entre ellos</a:t>
            </a: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r>
              <a:rPr lang="es-CO" sz="1000" b="1" dirty="0">
                <a:latin typeface="Verdana" panose="020B0604030504040204" pitchFamily="34" charset="0"/>
                <a:ea typeface="Verdana" panose="020B0604030504040204" pitchFamily="34" charset="0"/>
              </a:rPr>
              <a:t>2.3. FASES DE LOS PROTOCOLOS</a:t>
            </a:r>
            <a:endParaRPr lang="es-CO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En los protocolos se establecen parámetros y lineamientos para llevar acabo determinada función, actividad o servicio con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cortesía, amabilidad,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diplomacia y practicidad, en los asuntos públicos o privados</a:t>
            </a: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Los canales de atención son los medios de los que se valen los ciudadanos para realizar algún trámite o solicitar un servicio, información u orientación. Los más utilizados por los ciudadanos son: presencial, telefónico, de correspondencia y correo electrónico.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Asimismo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, todos los canales cuentan con las siguientes características: confiables, amables, efectivos, oportunos, actuales, solidarios, responsables e informativos</a:t>
            </a: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857500" y="7817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 smtClean="0"/>
              <a:t>2. PROTOCOLOS DE ATENCIÓN AL CIUDADANO 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004140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28675" y="1102583"/>
            <a:ext cx="10106025" cy="3879750"/>
          </a:xfrm>
        </p:spPr>
        <p:txBody>
          <a:bodyPr/>
          <a:lstStyle/>
          <a:p>
            <a:pPr marL="0" indent="0" algn="just">
              <a:buNone/>
            </a:pPr>
            <a:r>
              <a:rPr lang="es-ES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2.3.1 </a:t>
            </a:r>
            <a:r>
              <a:rPr lang="es-ES" sz="1000" b="1" dirty="0">
                <a:latin typeface="Verdana" panose="020B0604030504040204" pitchFamily="34" charset="0"/>
                <a:ea typeface="Verdana" panose="020B0604030504040204" pitchFamily="34" charset="0"/>
              </a:rPr>
              <a:t>Protocolo de Atención Personalizada</a:t>
            </a:r>
          </a:p>
          <a:p>
            <a:pPr marL="0" indent="0" algn="just">
              <a:buNone/>
            </a:pP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Es un canal en el que ciudadanos y servidores públicos interactúan de forma personal para realizar trámites y solicitar servicios, información, orientación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o asistencia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relacionada con el quehacer de la entidad</a:t>
            </a:r>
          </a:p>
          <a:p>
            <a:pPr marL="0" indent="0" algn="just">
              <a:buNone/>
            </a:pPr>
            <a:r>
              <a:rPr lang="es-ES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2.3.1.1 </a:t>
            </a:r>
            <a:r>
              <a:rPr lang="es-ES" sz="1000" b="1" dirty="0">
                <a:latin typeface="Verdana" panose="020B0604030504040204" pitchFamily="34" charset="0"/>
                <a:ea typeface="Verdana" panose="020B0604030504040204" pitchFamily="34" charset="0"/>
              </a:rPr>
              <a:t>Recomendaciones Generales</a:t>
            </a:r>
          </a:p>
          <a:p>
            <a:pPr algn="just"/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La presentación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personal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influye enormemente en la percepción que tendrá el ciudadano respecto al servidor público y a la entidad, guardando adecuadamente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imagen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institucional.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Este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tipo de atención demanda una comunicación inmediata por parte del servidor público y el ciudadano que solicita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servicio.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La actitud corporal debe estar dada por establecer contacto visual, sonreír y mantener una buena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postura. </a:t>
            </a:r>
            <a:endParaRPr lang="es-ES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expresión oral debe ser acorde a la situación, por ello hay que manejar un lenguaje claro y sencillo, utilizar un buen tono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 voz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y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un vocabulario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profesional. Recuerde saludar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de inmediato, de manera amable y sin esperar a que sea el ciudadano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sea el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que salude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primero.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La escucha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activa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implica atender y entender lo que el usuario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expresa.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dentificar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los problemas y la información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necesaria son factores para que el ciudadano se sienta cómodo y pueda empezar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hablar.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El lugar donde se prestará la atención o el puesto de trabajo tiene un gran impacto en la percepción del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ciudadano;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si se ve desordenado y con elementos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ajenos a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la labor, genera una sensación de poco profesionalismo y nunca debe olvidar que es la imagen del Instituto Nacional Penitenciario y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Carcelario.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importante verificar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constantemente la limpieza de las áreas externas, la iluminación interior y exterior, los equipos de comunicación y redes de voz y datos, la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señalización individual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y general y los módulos de trabajo, escritorios y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sillas.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Cumplir con el horario de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trabajo.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Permanecer en el puesto de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trabajo. En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caso de que deba dejarlo por un tiempo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corto,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asegúrese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 que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un compañero suplirá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su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ausencia.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867025" y="48646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 smtClean="0"/>
              <a:t>2. PROTOCOLOS DE ATENCIÓN AL CIUDADANO </a:t>
            </a:r>
            <a:endParaRPr lang="es-CO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070" y="4982333"/>
            <a:ext cx="1898084" cy="159228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401" y="4982632"/>
            <a:ext cx="1940400" cy="159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95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76300" y="1092200"/>
            <a:ext cx="10515600" cy="3698875"/>
          </a:xfrm>
        </p:spPr>
        <p:txBody>
          <a:bodyPr/>
          <a:lstStyle/>
          <a:p>
            <a:pPr marL="0" indent="0">
              <a:buNone/>
            </a:pPr>
            <a:r>
              <a:rPr lang="es-ES" sz="1000" b="1" dirty="0">
                <a:latin typeface="Verdana" panose="020B0604030504040204" pitchFamily="34" charset="0"/>
                <a:ea typeface="Verdana" panose="020B0604030504040204" pitchFamily="34" charset="0"/>
              </a:rPr>
              <a:t>2.3.1.2 Desarrollo del servicio</a:t>
            </a:r>
          </a:p>
          <a:p>
            <a:pPr algn="just">
              <a:lnSpc>
                <a:spcPct val="100000"/>
              </a:lnSpc>
            </a:pP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Generar atención de forma exclusiva al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ciudadano con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escucha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activa.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Responder a las preguntas del ciudadano y ofrecer toda la información que requiera de forma clara y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precisa.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Si el servidor público tiene que retirarse del puesto de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trabajo,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antes debe dirigirse al ciudadano para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indicarle por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qué debe hacerlo y ofrecerle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un cálculo aproximado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del tiempo que tendrá que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esperar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Al regresar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expresarle: “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Gracias por esperar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”.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s-ES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2.3.1.3 </a:t>
            </a:r>
            <a:r>
              <a:rPr lang="es-ES" sz="1000" b="1" dirty="0">
                <a:latin typeface="Verdana" panose="020B0604030504040204" pitchFamily="34" charset="0"/>
                <a:ea typeface="Verdana" panose="020B0604030504040204" pitchFamily="34" charset="0"/>
              </a:rPr>
              <a:t>Finalización de la atención</a:t>
            </a:r>
          </a:p>
          <a:p>
            <a:pPr algn="just"/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Retroalimentar al ciudadano sobre los pasos a seguir y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preguntarle si “hay algo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más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en lo que le pueda servir”.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Despedirse con una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sonrisa. Si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hubo alguna dificultad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en el trámite, informar a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su jefe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inmediato para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que resuelva de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fondo.</a:t>
            </a:r>
            <a:endParaRPr lang="es-CO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s-ES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2.3.2.1 </a:t>
            </a:r>
            <a:r>
              <a:rPr lang="es-ES" sz="1000" b="1" dirty="0">
                <a:latin typeface="Verdana" panose="020B0604030504040204" pitchFamily="34" charset="0"/>
                <a:ea typeface="Verdana" panose="020B0604030504040204" pitchFamily="34" charset="0"/>
              </a:rPr>
              <a:t>Atención Prioritaria Ley 1171 de 2007 Nivel </a:t>
            </a:r>
            <a:r>
              <a:rPr lang="es-ES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Nacional - Aspectos </a:t>
            </a:r>
            <a:r>
              <a:rPr lang="es-ES" sz="1000" b="1" dirty="0">
                <a:latin typeface="Verdana" panose="020B0604030504040204" pitchFamily="34" charset="0"/>
                <a:ea typeface="Verdana" panose="020B0604030504040204" pitchFamily="34" charset="0"/>
              </a:rPr>
              <a:t>generales</a:t>
            </a:r>
          </a:p>
          <a:p>
            <a:pPr marL="0" indent="0" algn="just">
              <a:buNone/>
            </a:pP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Cuando se da prioridad a ciudadanos en situaciones particulares (adultos mayores, mujeres embarazadas, niños, niñas y adolescentes, población en situación de vulnerabilidad, grupos étnicos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minoritarios, personas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en condición de discapacidad y personas de talla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baja),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se debe tener en cuenta lo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siguiente: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Atenderlos de forma prioritaria</a:t>
            </a:r>
          </a:p>
          <a:p>
            <a:pPr algn="just"/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Identificar si la persona puede comunicarse o si necesita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intérprete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No tocar ni cambiar de lugar elementos como muletas, bastones, sillas de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ruedas. Si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la persona tiene perro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guía,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no lo separe ni lo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consienta.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867025" y="57218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 smtClean="0"/>
              <a:t>PROTOCOLOS </a:t>
            </a:r>
            <a:r>
              <a:rPr lang="es-CO" b="1" dirty="0" smtClean="0"/>
              <a:t>DE ATENCIÓN AL CIUDADANO </a:t>
            </a:r>
            <a:endParaRPr lang="es-CO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0" y="4941758"/>
            <a:ext cx="7908604" cy="155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07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73124" y="1193799"/>
            <a:ext cx="10506075" cy="2571752"/>
          </a:xfrm>
        </p:spPr>
        <p:txBody>
          <a:bodyPr/>
          <a:lstStyle/>
          <a:p>
            <a:pPr marL="0" indent="0" algn="just">
              <a:buNone/>
            </a:pPr>
            <a:r>
              <a:rPr lang="es-ES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2.3.3 Protocolo de atención telefónico</a:t>
            </a:r>
          </a:p>
          <a:p>
            <a:pPr marL="0" indent="0" algn="just">
              <a:buNone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En este canal es posible la interacción en tiempo real entre el servidor público y el ciudadano a través del teléfono (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pertenecen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 este canal los teléfonos fijos de las entidades y conmutadores) y centros de contacto. “La atención telefónica es aún más delicada que la personal porque solo cuenta con el canal auditivo para establecer una comunicación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efectiva”.</a:t>
            </a:r>
            <a:endParaRPr lang="es-ES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2.3.3.1 </a:t>
            </a:r>
            <a:r>
              <a:rPr lang="es-ES" sz="1000" b="1" dirty="0">
                <a:latin typeface="Verdana" panose="020B0604030504040204" pitchFamily="34" charset="0"/>
                <a:ea typeface="Verdana" panose="020B0604030504040204" pitchFamily="34" charset="0"/>
              </a:rPr>
              <a:t>Recomendaciones Generales</a:t>
            </a:r>
          </a:p>
          <a:p>
            <a:pPr marL="0" indent="0" algn="just">
              <a:buNone/>
            </a:pP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La atención telefónica inicia en el momento que se recibe y se contesta la llamada sin dejar que suene el tercer timbre, ahí se abre el canal de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diálogo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entre los ciudadanos y la entidad y se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deben seguir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las siguientes normas de atención a este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canal: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dar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el mensaje de bienvenida en el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que se indica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el nombre de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la institución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y del servidor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público. Mediante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este medio de comunicación se crea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un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alto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porcentaje de la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buena 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mala institucional,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de ahí la importancia de generar una cultura de atención respetuosa y amable a través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 un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medio que no tiene la riqueza de la relación cara 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cara. </a:t>
            </a:r>
            <a:endParaRPr lang="es-ES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Buenos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días/tardes/noches, está comunicado con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el INPEC,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habla (nombre y apellido) ¿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qué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le puedo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colaborar? </a:t>
            </a:r>
          </a:p>
          <a:p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Dedíquese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exclusivamente a la atención del ciudadano/a, no lo interrumpa constantemente, ni hable con sus compañeros mientras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conversa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con el ciudadano/a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933700" y="56266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 smtClean="0"/>
              <a:t>PROTOCOLOS </a:t>
            </a:r>
            <a:r>
              <a:rPr lang="es-CO" b="1" dirty="0" smtClean="0"/>
              <a:t>DE ATENCIÓN AL CIUDADANO 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339836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36624" y="1282698"/>
            <a:ext cx="10506075" cy="5629277"/>
          </a:xfrm>
        </p:spPr>
        <p:txBody>
          <a:bodyPr/>
          <a:lstStyle/>
          <a:p>
            <a:pPr marL="0" indent="0">
              <a:buNone/>
            </a:pPr>
            <a:r>
              <a:rPr lang="es-ES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Contacto </a:t>
            </a:r>
            <a:r>
              <a:rPr lang="es-ES" sz="1000" b="1" dirty="0">
                <a:latin typeface="Verdana" panose="020B0604030504040204" pitchFamily="34" charset="0"/>
                <a:ea typeface="Verdana" panose="020B0604030504040204" pitchFamily="34" charset="0"/>
              </a:rPr>
              <a:t>inicial con el ciudadano:</a:t>
            </a:r>
          </a:p>
          <a:p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Contestar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el teléfono lo antes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posible, recordando los pasos anteriores.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Claridad en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una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conversación. Recuerde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que no lo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ven,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por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esta razón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la información debe ser concreta, con lenguaje claro y sencillo, tono de voz adecuado.</a:t>
            </a:r>
          </a:p>
          <a:p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Un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saludo cortés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la persona que se comunica de forma agradable, con un tono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amistoso, dispuesto y servicial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s-ES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Escucha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activa.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eje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de lado cualquier otra tarea que esté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realizando y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descubra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qué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es lo que desea o necesita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ciudadano. Involúcrese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activamente en la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conversación.</a:t>
            </a:r>
          </a:p>
          <a:p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 ser necesaria una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consulta,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indique al ciudadano “permítame un momento en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línea”.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el tiempo se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extiende,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excúsese con el ciudadano.</a:t>
            </a:r>
          </a:p>
          <a:p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Si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lo que desea el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ciudadano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no lo puede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resolver usted,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busque quién pueda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o traslade la llamada a la dependencia competente. </a:t>
            </a:r>
          </a:p>
          <a:p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Al finalizar la comunicación hágalo con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amabilidad, dejando una imagen positiva de la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Institución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y con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convicción de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que hizo todo lo posible para resolver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su necesidad.</a:t>
            </a:r>
          </a:p>
          <a:p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Durante la comunicación mantenga escucha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activa y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atenta, recordando los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puntos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importantes que le indica el ciudadano, sin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interrumpirlo. Pregunte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lo necesario para entender la consulta o solicitud del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mismo. Al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momento de brindar información al ciudadano confirme si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quedo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clara. Recuerde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radicar las PQRSD en el aplicativo institucional GESDOC - módulo PQRSD y antes de finalizar la llamada pregunté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¿le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puedo colaborar en algo más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933700" y="56266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 smtClean="0"/>
              <a:t>PROTOCOLOS </a:t>
            </a:r>
            <a:r>
              <a:rPr lang="es-CO" b="1" dirty="0" smtClean="0"/>
              <a:t>DE ATENCIÓN AL CIUDADANO 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272109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006474"/>
            <a:ext cx="11334750" cy="5622925"/>
          </a:xfrm>
        </p:spPr>
        <p:txBody>
          <a:bodyPr/>
          <a:lstStyle/>
          <a:p>
            <a:pPr marL="0" indent="0" algn="just">
              <a:buNone/>
            </a:pPr>
            <a:r>
              <a:rPr lang="es-ES" sz="1000" b="1" dirty="0">
                <a:latin typeface="Verdana" panose="020B0604030504040204" pitchFamily="34" charset="0"/>
                <a:ea typeface="Verdana" panose="020B0604030504040204" pitchFamily="34" charset="0"/>
              </a:rPr>
              <a:t>2. 3. 4. Protocolo de atención a través del correo electrónico:</a:t>
            </a:r>
          </a:p>
          <a:p>
            <a:pPr marL="0" indent="0" algn="just">
              <a:buNone/>
            </a:pP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La atención a través de correo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electrónico está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dada a través del contacto desde una plataforma digital entre dos personas o más, con el fin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 acceder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a los servidos y trámites del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INPEC.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2.3.4.1 </a:t>
            </a:r>
            <a:r>
              <a:rPr lang="es-ES" sz="1000" b="1" dirty="0">
                <a:latin typeface="Verdana" panose="020B0604030504040204" pitchFamily="34" charset="0"/>
                <a:ea typeface="Verdana" panose="020B0604030504040204" pitchFamily="34" charset="0"/>
              </a:rPr>
              <a:t>Desarrollo del servicio</a:t>
            </a:r>
          </a:p>
          <a:p>
            <a:pPr marL="0" indent="0" algn="just">
              <a:buNone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Desde las Oficinas de Atención al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Ciudadano, las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comunicaciones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son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exclusivas para informar la dependencia que debe dar la respuesta a la PQRSD de fondo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u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orientar al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ciudadano,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por lo que al redactar el correo se debe tener en cuenta: </a:t>
            </a:r>
          </a:p>
          <a:p>
            <a:pPr algn="just"/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Destinatario: se pondrá el correo oficial de la dependencia que dará respuesta de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fondo.</a:t>
            </a:r>
            <a:endParaRPr lang="es-ES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Con Copia (CC):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escribirá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el correo del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ciudadano. 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Las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respuestas que se brinden a los ciudadanos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deben ser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sencillas y sin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tutearlo, evitar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el uso de mayúsculas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sostenidas o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de colores (en especial el rojo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),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ser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concretas y contestadas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en los términos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 la ley. Observar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los plazos legales,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lo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contrario,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podríamos incluir en vulneración del derecho de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petición. Por lo anterior es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necesario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el uso de la siguiente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plantilla: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Estimado   Ciudadano:</a:t>
            </a:r>
          </a:p>
          <a:p>
            <a:pPr marL="0" indent="0" algn="just">
              <a:buNone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Reciba 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un saludo  del Instituto  Nacional  Penitenciario  y Carcelario 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INPEC 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Me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permito informar que de acuerdo a comunicación oficial allegada por este medio se da remisión por competencia a la dependencia 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XXX@inpec.gov.co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, de acuerdo con la Ley 1437 de 2011, artículo 21, modificada por el artículo 1 de la Ley 1755 de 2015, quien dará respuesta en los términos establecidos por la Ley. </a:t>
            </a:r>
          </a:p>
          <a:p>
            <a:pPr marL="0" indent="0" algn="just">
              <a:buNone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Asimismo, la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DEPENDENCIA deberá dar la respuesta de fondo por medio de un oficio al destinatario, de acuerdo al radicado allegado a la dependencia por el aplicativo GESDOC y ser respondida por la opción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RESPONDER. Para realizar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todo el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proceso se debe incluir la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respectiva digitalización y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finalización. 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Ley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1437 de 2011 - ARTÍCULO 21. Funcionario sin competencia. Si la autoridad a quien se dirige la petición no es la competente, informará de inmediato al interesado si este actúa verbalmente, o dentro de los diez (10) días siguientes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la recepción, si obró por escrito. Dentro del término señalado remitirá la petición al competente y enviará copia del oficio remisorio al peticionario. Los términos para decidir se contarán a partir del día siguiente a la recepción de la petición por la autoridad competente. </a:t>
            </a:r>
          </a:p>
          <a:p>
            <a:pPr marL="0" indent="0" algn="just">
              <a:buNone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Nuestro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compromiso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óptimo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para el servicio ciudadano. Lo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invitamos a calificar nuestro servicio a través del link: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forms.gle/sGS9VjpDtJG1NXHf6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Atentamente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ATENCIÓN AL CIUDADANO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Dirección General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Tel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2347474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ext. 1514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-1509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- 1485 - 1511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867025" y="4769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 smtClean="0"/>
              <a:t>PROTOCOLOS </a:t>
            </a:r>
            <a:r>
              <a:rPr lang="es-CO" b="1" dirty="0" smtClean="0"/>
              <a:t>DE ATENCIÓN AL CIUDADANO 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36305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ED4369D-6414-318E-76F7-57BE0461DE3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20180" y="2620509"/>
            <a:ext cx="9083477" cy="34609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O" sz="4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MANUAL Y PROTOCOLO DE ATENCIÓN AL CIUDADANO PM-DA-M01</a:t>
            </a:r>
            <a:endParaRPr lang="es-CO" sz="4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652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71550" y="1444625"/>
            <a:ext cx="10515600" cy="4384675"/>
          </a:xfrm>
        </p:spPr>
        <p:txBody>
          <a:bodyPr/>
          <a:lstStyle/>
          <a:p>
            <a:pPr marL="0" indent="0" algn="just">
              <a:buNone/>
            </a:pPr>
            <a:r>
              <a:rPr lang="es-ES" sz="1000" b="1" dirty="0">
                <a:latin typeface="Verdana" panose="020B0604030504040204" pitchFamily="34" charset="0"/>
                <a:ea typeface="Verdana" panose="020B0604030504040204" pitchFamily="34" charset="0"/>
              </a:rPr>
              <a:t>2. 3. 5. Protocolo de atención escrita:</a:t>
            </a:r>
          </a:p>
          <a:p>
            <a:pPr marL="0" indent="0" algn="just">
              <a:buNone/>
            </a:pP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En este canal se permite a los ciudadanos, por medio de comunicaciones escritas,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realizar PQRSD u orientación. Los buzones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de sugerencias también hacen parte de este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canal.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servidor de atención al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ciudadano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deber hacer la recolección de la información de manera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completa.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ara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dar el debido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proceso al escrito, deben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existir razones en las que se apoya y se relacionan documentos que soportan la evidencia o fundamento de la situación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descrita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para luego direccionarla.</a:t>
            </a:r>
          </a:p>
          <a:p>
            <a:pPr marL="0" indent="0" algn="just">
              <a:buNone/>
            </a:pPr>
            <a:r>
              <a:rPr lang="es-ES" sz="1000" b="1" dirty="0">
                <a:latin typeface="Verdana" panose="020B0604030504040204" pitchFamily="34" charset="0"/>
                <a:ea typeface="Verdana" panose="020B0604030504040204" pitchFamily="34" charset="0"/>
              </a:rPr>
              <a:t>Punto donde se recibe la correspondencia: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el lugar de la entidad donde se recibe la documentación para posteriormente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direccionarla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. Algunas acciones de anticipación a considerar son:</a:t>
            </a:r>
          </a:p>
          <a:p>
            <a:pPr algn="just"/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Verificar que el sistema o mecanismos de asignación de turnos estén operando adecuadamente.</a:t>
            </a:r>
          </a:p>
          <a:p>
            <a:pPr algn="just"/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Tener a mano y en funcionamiento los elementos necesarios para recibir y radicar la correspondencia.</a:t>
            </a:r>
          </a:p>
          <a:p>
            <a:pPr algn="just"/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Saludar con una sonrisa, haciendo contacto visual y mantener buena disposición para servir al ciudadano.</a:t>
            </a:r>
          </a:p>
          <a:p>
            <a:pPr marL="0" indent="0" algn="just">
              <a:buNone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Tenga en cuenta las pautas brindadas para la atención personal. 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Preguntar al ciudadano su nombre y usarlo para dirigirse a él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como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“señor o señora”.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1000" b="1" dirty="0">
                <a:latin typeface="Verdana" panose="020B0604030504040204" pitchFamily="34" charset="0"/>
                <a:ea typeface="Verdana" panose="020B0604030504040204" pitchFamily="34" charset="0"/>
              </a:rPr>
              <a:t>2. 3. 5. 1.Desarrollo del servicio</a:t>
            </a:r>
          </a:p>
          <a:p>
            <a:pPr marL="0" indent="0" algn="just">
              <a:buNone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Si a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radicar los documentos en el punto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asignado donde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el Instituto Nacional Penitenciario y Carcelario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recibe la documentación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el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documento no es de competencia de la entidad,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se informará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esto al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ciudadano. En caso de que insista en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radicarlo en el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Instituto,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se debe recibir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el o los documentos y realizar la respectiva radicación en el aplicativo. </a:t>
            </a:r>
          </a:p>
          <a:p>
            <a:pPr marL="0" indent="0" algn="just">
              <a:buNone/>
            </a:pPr>
            <a:r>
              <a:rPr lang="es-ES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s-ES" sz="1000" b="1" dirty="0">
                <a:latin typeface="Verdana" panose="020B0604030504040204" pitchFamily="34" charset="0"/>
                <a:ea typeface="Verdana" panose="020B0604030504040204" pitchFamily="34" charset="0"/>
              </a:rPr>
              <a:t>. 3. 5. 1.1.Finalización del servicio</a:t>
            </a:r>
          </a:p>
          <a:p>
            <a:pPr marL="0" indent="0" algn="just">
              <a:buNone/>
            </a:pP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Oficina de Atención al Ciudadano de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la Dirección General en las regionales y establecimientos de reclusión, reciben estas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solicitudes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por escrito siempre que hayan sido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radicadas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en correspondencia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y direccionadas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por ser una PQRSD, para realizar el trámite de ingresos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al aplicativo GESDOC - módulo PQRSD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y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direccionarlas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por competencia y respuesta al peticionario.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895600" y="69601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 smtClean="0"/>
              <a:t>PROTOCOLOS </a:t>
            </a:r>
            <a:r>
              <a:rPr lang="es-CO" b="1" dirty="0" smtClean="0"/>
              <a:t>DE ATENCIÓN AL CIUDADANO 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4248339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371600" y="1444626"/>
            <a:ext cx="8705850" cy="2051050"/>
          </a:xfrm>
        </p:spPr>
        <p:txBody>
          <a:bodyPr/>
          <a:lstStyle/>
          <a:p>
            <a:pPr marL="0" indent="0" algn="just">
              <a:buNone/>
            </a:pPr>
            <a:r>
              <a:rPr lang="es-ES" sz="1000" b="1" dirty="0">
                <a:latin typeface="Verdana" panose="020B0604030504040204" pitchFamily="34" charset="0"/>
                <a:ea typeface="Verdana" panose="020B0604030504040204" pitchFamily="34" charset="0"/>
              </a:rPr>
              <a:t>2. 3. 6. Buzón de sugerencias:</a:t>
            </a:r>
          </a:p>
          <a:p>
            <a:pPr marL="0" indent="0" algn="just">
              <a:buNone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Para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la recepción de solicitudes a través de los buzones de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sugerencias,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se deberá considerar lo siguiente:</a:t>
            </a:r>
          </a:p>
          <a:p>
            <a:pPr algn="just"/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Revisar periódicamente la disponibilidad de formatos y bolígrafos para escribir.</a:t>
            </a:r>
          </a:p>
          <a:p>
            <a:pPr algn="just"/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Proveer cada cuánto tiempo se pueden abrir estos buzones.</a:t>
            </a:r>
          </a:p>
          <a:p>
            <a:pPr algn="just"/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Abrirlos con un acta para relacionar lo que se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recibió.</a:t>
            </a:r>
          </a:p>
          <a:p>
            <a:pPr algn="just"/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Distribuir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en las diferentes dependencias, según las directrices de la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entidad.</a:t>
            </a:r>
          </a:p>
          <a:p>
            <a:pPr algn="just"/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Dar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respuesta al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ciudadano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según las sugerencias e informar las acciones que la entidad va 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realizar.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895600" y="69601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 smtClean="0"/>
              <a:t>PROTOCOLOS </a:t>
            </a:r>
            <a:r>
              <a:rPr lang="es-CO" b="1" dirty="0" smtClean="0"/>
              <a:t>DE ATENCIÓN AL CIUDADANO </a:t>
            </a:r>
            <a:endParaRPr lang="es-CO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874960"/>
            <a:ext cx="5867400" cy="227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10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76300" y="2094817"/>
            <a:ext cx="10639424" cy="363542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Las quejas, reclamos y sugerencias recibidas a través de los diferentes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canales dispuestos por el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Instituto,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tienen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un procedimiento enmarcado en los principios de calidad para ofrecer un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servicio efectivo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, buscando la oportunidad y la excelencia en el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mismo. Por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lo tanto, las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PQRSD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deben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ser sistematizadas a través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del aplicativo GESDOC módulo PQRSD.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Al momento de radicar se debe validar si se requiere que la PQRSD será dirigida a las dependencias dueñas de los procesos o si es una PQRSD de mayor impacto.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Posterior al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análisis,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si es PQRSD de mayor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impacto, deben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ser sometidas al Comité CRAET (Comité de Recepción, Atención, Evaluación y Trámite de Quejas e Informes), dispuesto por la Ley 1015 de 2006 y reglamentando mediante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Resolución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N°.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01139 del 2013 el cual se ha convertido en una herramienta indispensable para mantener el control, seguimiento y estrategias de mejora en el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Instituto.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ste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instrumento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permite la aplicación en forma oportuna y efectiva de las medidas correctivas y preventivas previstas en la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Ley. Al realizarse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cada uno de los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trámites, se debe retroalimentar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al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ciudadano informándole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los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medios a los que puede acudir para solicitar información respecto a su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requerimiento. Asimismo,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cuando se llegue a un resultado final y cierre de la queja o reclamo,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debe enviársele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al ciudadano una encuesta por los medios que sean viables como lo son el correo electrónico, vía telefónica, entre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otros.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El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trámite interno de las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PQRSD tiene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varios pasos y depende el tipo de solicitud, la competencia de la misma y el canal de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recepción. Por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lo tanto, se ha dispuesto desde la Dirección General - Grupo de Atención al Ciudadano la socialización de diferentes campañas con el fin difundir esta información a nuestros grupos de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valor, los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cuales se pueden encontrar en la página web.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Toda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persona tiene derecho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presentar peticiones respetuosas a las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autoridades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en los términos señalados en la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Ley,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por motivos de interés general o particular, y a obtener pronta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solución conforme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con la nueva normatividad que rige la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materia. Toda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solicitud de cualquier persona se presumirá que es en ejercicio del derecho de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petición y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se le dará este tratamiento para suministrar la respuesta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peticionario. Ahora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bien, la recepción de PQRSD, de los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ciudadanos,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se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debe radicar y clasificar de acuerdo con los procesos que estén siendo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afectados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para luego dirigirlas a los responsables de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dichos trámites,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quienes deben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atenderlas en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los términos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legales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s-ES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381249" y="739825"/>
            <a:ext cx="7629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/>
              <a:t>3. </a:t>
            </a:r>
            <a:r>
              <a:rPr lang="es-ES" b="1" dirty="0" smtClean="0"/>
              <a:t>TRÁMITE </a:t>
            </a:r>
            <a:r>
              <a:rPr lang="es-ES" b="1" dirty="0"/>
              <a:t>DE PETICIONES, QUEJAS, RECLAMOS, SUGERENCIAS Y DENUNCIAS (A EXCEPCIÓN DE LAS DENUNCIAS POR HECHOS DE CORRUPCIÓN)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046102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06756" y="2422477"/>
            <a:ext cx="10639424" cy="243146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Teniendo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en cuenta lo previsto en las normas vigentes, toda petición en interés general y particular deberá resolverse dentro de los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15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días hábiles siguientes a su recepción, con excepción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las PQRSD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enviadas por ciudadanos en condiciones especiales de vulnerabilidad (desplazados y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víctimas), quienes tienen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un plazo de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diez días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hábiles siguientes a su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recepción.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Las </a:t>
            </a:r>
            <a:r>
              <a:rPr lang="es-ES" sz="1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peticiones de documentos, plazo de diez </a:t>
            </a:r>
            <a:r>
              <a:rPr lang="es-ES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días </a:t>
            </a:r>
            <a:r>
              <a:rPr lang="es-ES" sz="1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hábiles siguientes a su recepción, a cuyo vencimiento opera el silencio administrativo </a:t>
            </a:r>
            <a:r>
              <a:rPr lang="es-ES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positivo </a:t>
            </a:r>
            <a:r>
              <a:rPr lang="es-ES" sz="1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 entrega de copias dentro de los </a:t>
            </a:r>
            <a:r>
              <a:rPr lang="es-ES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</a:t>
            </a:r>
            <a:r>
              <a:rPr lang="es-ES" sz="1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días siguientes.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Las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consultas a las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autoridades con plazo de 30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días hábiles siguientes a su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recepción.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Las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solicitudes de información entre autoridades deberán resolverse en un término no mayor de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10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días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hábiles.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En los demás casos, se resolverán las solicitudes dentro de los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15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días hábiles.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Cada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PQRSD deberá contar con los soportes que evidencian el trámite que se surtió para su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respuesta.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Cuando no sea posible atender la solicitud dentro del plazo, deberá informarse al ciudadano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antes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del vencimiento del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término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señalado en la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Ley,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expresando los motivos de la demora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 indicando el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plazo razonable en que se dará respuesta, el cual no podrá exceder del doble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del inicialmente previsto.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282190" y="1128445"/>
            <a:ext cx="7629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TRÁMITE </a:t>
            </a:r>
            <a:r>
              <a:rPr lang="es-ES" b="1" dirty="0"/>
              <a:t>DE PETICIONES, QUEJAS, RECLAMOS, SUGERENCIAS Y DENUNCIAS (A EXCEPCIÓN DE LAS DENUNCIAS POR HECHOS DE CORRUPCIÓN)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922513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47775" y="1444625"/>
            <a:ext cx="4038600" cy="4089400"/>
          </a:xfrm>
        </p:spPr>
        <p:txBody>
          <a:bodyPr/>
          <a:lstStyle/>
          <a:p>
            <a:pPr marL="0" indent="0" algn="just">
              <a:buNone/>
            </a:pP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El fin por el cual se debe usar el Módulo PQRSD en el aplicativo GESDOC, es para el ingreso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 las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peticiones, quejas, reclamos, sugerencias y denuncias, de los ciudadanos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caracterizados PPL (Persona Privada de la Libertad) familiares de PPL,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defensores,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entidades gubernamentales y no gubernamentales, con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el fin de facilitar el control de información recogida de las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atenciones personalizadas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, escritas, telefónicas, por correo electrónico, página web y buzones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 sugerencias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, realizadas en los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establecimientos de reclusión,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las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Direcciones Regionales y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Sede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Central,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 partir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de las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cuales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se generen respuestas importantes que permitan una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acertada toma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de decisiones para mejorar la calidad de nuestro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servicio. Es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imperativo que el manejo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del módulo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se haga de manera responsable, para garantizar la integridad y confidencialidad de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los ciudadanos y los datos personales.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Es necesario que el trámite en el módulo PQRSD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se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realice cumpliendo todas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las acciones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pertinentes y a lugar de acuerdo al flujo de la solicitud (ver anexo trámite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módulo GESDOC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Verificar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bandeja entrada de cada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dependencia.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Recibir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y aceptar el radicado del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GESDOC.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Dar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respuesta al ciudadano en términos de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Ley.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Finalizar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en la plataforma el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radicado.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438400" y="696010"/>
            <a:ext cx="7629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/>
              <a:t>4. IMPORTANCIA </a:t>
            </a:r>
            <a:r>
              <a:rPr lang="es-CO" b="1" dirty="0"/>
              <a:t>DEL APLICATIVO GESDOC, MÓDULO PQRSD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551" y="1444625"/>
            <a:ext cx="4800600" cy="396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07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47775" y="1263650"/>
            <a:ext cx="9658350" cy="3546475"/>
          </a:xfrm>
        </p:spPr>
        <p:txBody>
          <a:bodyPr/>
          <a:lstStyle/>
          <a:p>
            <a:pPr marL="0" indent="0" algn="just">
              <a:buNone/>
            </a:pP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Al finalizar el procedimiento de atención al ciudadano por cualquiera de los canales que provee el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Instituto,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se debe proceder a evaluar el nivel de satisfacción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del ciudadano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con el trámite y solución dada al requerimiento, en términos de oportunidad e idoneidad de la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respuesta.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Esta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retroalimentación final permite identificar no solo las fortalezas del proceso para repotenciarlas, sino sus debilidades para corregirlas hacia el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futuro. Esta medición permitirá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prestar un servicio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 calidad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al ciudadano, en tanto que solo a través de esta es posible lograr el mejoramiento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continuo.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Creer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que la atención al ciudadano se limita solamente a dar una respuesta sin importar la satisfacción, no permite avanzar hacia el camino del servicio con calidad y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excelencia.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La satisfacción es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entendida como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la posibilidad de que el ciudadano quede a gusto con la respuesta, sin que necesariamente esta sea favorable a sus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intereses.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ES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Nivel </a:t>
            </a:r>
            <a:r>
              <a:rPr lang="es-ES" sz="1000" b="1" dirty="0">
                <a:latin typeface="Verdana" panose="020B0604030504040204" pitchFamily="34" charset="0"/>
                <a:ea typeface="Verdana" panose="020B0604030504040204" pitchFamily="34" charset="0"/>
              </a:rPr>
              <a:t>de satisfacción del </a:t>
            </a:r>
            <a:r>
              <a:rPr lang="es-ES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resultado:</a:t>
            </a:r>
            <a:endParaRPr lang="es-ES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medición del nivel de satisfacción debe apuntar a conocer si el servicio fue prestado con amabilidad, calidad, oportunidad 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idoneidad.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Se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realizará dicha medición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mediante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encuestas,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bien sea de manera escrita o en los casos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en que los establecimientos de reclusión cuenten con herramientas tecnológicas, se diligenciará la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encuesta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que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saldrá de manera inmediata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en la Tablet dispuesta para ello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finalizar la atención. 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la página web estarán dispuestas las encuestas para que el ciudadano pueda calificar el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servicio. A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través del correo electrónico se comparten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también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encuestas luego del trámite de recepción y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por el canal telefónico se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contará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con una encuesta de satisfacción para la línea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anticorrupción.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Una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vez recogidos los datos, se realiza un análisis estadístico de la información y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del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comportamiento de la ciudadanía en relación con el servicio al ciudadano recibido en el INPEC, para el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desarrollo de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informes y propuestas de mejoramiento que permitan tener un servicio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óptimo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y de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calidad.</a:t>
            </a:r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438400" y="696010"/>
            <a:ext cx="7629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/>
              <a:t>5. SATISFACCIÓN DEL SERVICIO AL CIUDADANO </a:t>
            </a:r>
            <a:endParaRPr lang="es-CO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912" y="4810125"/>
            <a:ext cx="2814638" cy="187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97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021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48000" y="88269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 smtClean="0"/>
              <a:t>INTRODUCCIÓN </a:t>
            </a:r>
            <a:endParaRPr lang="es-CO" b="1" dirty="0"/>
          </a:p>
        </p:txBody>
      </p:sp>
      <p:sp>
        <p:nvSpPr>
          <p:cNvPr id="4" name="Rectángulo 3"/>
          <p:cNvSpPr/>
          <p:nvPr/>
        </p:nvSpPr>
        <p:spPr>
          <a:xfrm>
            <a:off x="1362074" y="1603932"/>
            <a:ext cx="959167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En la actualidad,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generar un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servicio óptimo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para el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ciudadano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y nuestros grupos de valor es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de suma importancia, en la medida en la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que se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logren satisfacer sus necesidades y aspiraciones. De ahí que todos los esfuerzos del Instituto Nacional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Penitenciario y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Carcelario - INPEC,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a través de sus oficinas de atención al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ciudadano,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se centren en los requerimientos antes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mencionados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con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el fin de que se puedan establecer parámetros y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lineamientos,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para que el servicio prestado y recibido satisfaga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las solicitudes de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la ciudadanía y se ajuste al cumplimiento de derechos y deberes, según dispone la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Ley.</a:t>
            </a:r>
            <a:endParaRPr lang="es-ES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este punto es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importante resaltar el buen servicio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que presta Instituto Nacional Penitenciario y Carcelario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población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privada de la libertad (PPL), familiares de los PPL, apoderados, abogados, otras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entidades estatales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y privadas, asociaciones y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corporaciones con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o sin ánimo de lucro, medios de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comunicación, entre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otros, para atender sus peticiones, quejas, reclamos, sugerencias,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denuncias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y consultas,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sobre cualquier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trámite 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servicio que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preste el Instituto, recibidas en el aplicativo GESDOC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módulo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PQRSD de acuerdo con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los requisitos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legales vigentes, las políticas y los objetivos de la institución.</a:t>
            </a:r>
          </a:p>
          <a:p>
            <a:pPr algn="just"/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El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presente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manual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es una herramienta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que establece un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acercamiento inicial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con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la ciudadanía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y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los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servidores públicos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INPEC,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con los temas de mayor impacto y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relevancia relacionados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 la atención ciudadana,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mediante los diferentes canales de comunicación (presencial, escrito,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correo electrónico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, página web, telefónico y buzones de sugerencias), a través de los cuales se puede acceder a los trámites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y servicios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que ofrece el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Instituto, protocolos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y horarios de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atención, conceptualización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y definiciones generales a lugar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y normatividad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vigente,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de manera integral y con enfoque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diferencial, en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el marco de los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Derechos Humanos, promoviendo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una sociedad de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derecho,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libre y justa.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s-CO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279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48000" y="88269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 smtClean="0"/>
              <a:t>OBJETIVO </a:t>
            </a:r>
            <a:endParaRPr lang="es-CO" b="1" dirty="0"/>
          </a:p>
        </p:txBody>
      </p:sp>
      <p:sp>
        <p:nvSpPr>
          <p:cNvPr id="3" name="Rectángulo 2"/>
          <p:cNvSpPr/>
          <p:nvPr/>
        </p:nvSpPr>
        <p:spPr>
          <a:xfrm>
            <a:off x="2277686" y="1670433"/>
            <a:ext cx="78389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Diseñar una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herramienta didáctica y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educativa para los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servidores públicos del Instituto Nacional Penitenciario y Carcelario y a la ciudadanía en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general, la cual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permitirá ampliar sus conocimientos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en lenguaje claro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y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sencillo, relacionando temas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como la atención al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ciudadano.</a:t>
            </a:r>
            <a:endParaRPr lang="es-CO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759" y="3290973"/>
            <a:ext cx="3886379" cy="20291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22" y="3290973"/>
            <a:ext cx="3374968" cy="202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52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09625" y="1187696"/>
            <a:ext cx="1022067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000" b="1" dirty="0">
                <a:latin typeface="Verdana" panose="020B0604030504040204" pitchFamily="34" charset="0"/>
                <a:ea typeface="Verdana" panose="020B0604030504040204" pitchFamily="34" charset="0"/>
              </a:rPr>
              <a:t>Accesibilidad: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 posibilidad de fácil acceso para realizar algo. En el caso de atención al ciudadano de fácil acceso a los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canales y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herramientas de comunicación entre la comunidad y el Instituto Nacional Penitenciario y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Carcelario.</a:t>
            </a:r>
          </a:p>
          <a:p>
            <a:pPr algn="just"/>
            <a:endParaRPr lang="es-ES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ES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Actitud</a:t>
            </a:r>
            <a:r>
              <a:rPr lang="es-ES" sz="1000" b="1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disposición o condición de una persona hacia algo o alguien, teniendo en cuenta el positivismo y efectividad que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se irradia.</a:t>
            </a:r>
          </a:p>
          <a:p>
            <a:pPr algn="just"/>
            <a:endParaRPr lang="es-ES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ES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Asertividad</a:t>
            </a:r>
            <a:r>
              <a:rPr lang="es-ES" sz="1000" b="1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es una habilidad social que poseen ciertos individuos de comunicar y defender sus propios derechos e ideas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 manera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adecuada y respetando la de los demás. Propia de una persona empática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ES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Atención</a:t>
            </a:r>
            <a:r>
              <a:rPr lang="es-ES" sz="1000" b="1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 entender, considerar, ocuparse. Satisfacer una necesidad o petición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ES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Atención </a:t>
            </a:r>
            <a:r>
              <a:rPr lang="es-ES" sz="1000" b="1" dirty="0">
                <a:latin typeface="Verdana" panose="020B0604030504040204" pitchFamily="34" charset="0"/>
                <a:ea typeface="Verdana" panose="020B0604030504040204" pitchFamily="34" charset="0"/>
              </a:rPr>
              <a:t>al </a:t>
            </a:r>
            <a:r>
              <a:rPr lang="es-ES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ciudadano: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es el servicio que permite la interacción entre la comunidad y el Instituto Nacional Penitenciario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y Carcelario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, el cual le permite a la ciudadanía en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general,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sin distinción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alguna,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radicar 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consultar requerimientos asociados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con los servicios y trámites que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presta la Institución.</a:t>
            </a:r>
            <a:endParaRPr lang="es-ES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ES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Calidad</a:t>
            </a:r>
            <a:r>
              <a:rPr lang="es-ES" sz="1000" b="1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referente a la capacidad que posee el servicio de atención al ciudadano de satisfacer las necesidades implícitas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explícitas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de acuerdo con los parámetros de legalidad, excelencia, e integridad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ES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Canales </a:t>
            </a:r>
            <a:r>
              <a:rPr lang="es-ES" sz="1000" b="1" dirty="0">
                <a:latin typeface="Verdana" panose="020B0604030504040204" pitchFamily="34" charset="0"/>
                <a:ea typeface="Verdana" panose="020B0604030504040204" pitchFamily="34" charset="0"/>
              </a:rPr>
              <a:t>de atención: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 son los medios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dispuestos por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el Instituto Nacional Penitenciario y Carcelario para que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los ciudadanos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general puedan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realizar trámites y solicitar servicios u orientaciones relacionadas con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quehacer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de la entidad, los cuales son: escrito, personalizado, página web, buzón de sugerencias, telefónico y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correo electrónico.</a:t>
            </a:r>
          </a:p>
          <a:p>
            <a:pPr algn="just"/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ES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Capacidad </a:t>
            </a:r>
            <a:r>
              <a:rPr lang="es-ES" sz="1000" b="1" dirty="0">
                <a:latin typeface="Verdana" panose="020B0604030504040204" pitchFamily="34" charset="0"/>
                <a:ea typeface="Verdana" panose="020B0604030504040204" pitchFamily="34" charset="0"/>
              </a:rPr>
              <a:t>de respuesta: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está vinculada al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tiempo, desde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que la inicia hasta que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finaliza,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y la solución efectiva que la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entidad debe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ofrecer a sus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ciudadanos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frente a los requerimientos. Por lo anterior deben ser respondidos dentro de los tiempos de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ley y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por el área competente para dicho fin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ES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Ciudadano</a:t>
            </a:r>
            <a:r>
              <a:rPr lang="es-ES" sz="1000" b="1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 es la persona que, por su condición natural 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civil,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establece relaciones sociales de tipo privado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y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público,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como titular de derechos y obligaciones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personales e inalienables,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bajo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el principio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formal de igualdad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ES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Consulta</a:t>
            </a:r>
            <a:r>
              <a:rPr lang="es-ES" sz="1000" b="1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solicitud de carácter informativo sobre procedimientos establecidos en alguna norma o ley, de competencia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del Instituto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Nacional Penitenciario y Carcelario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ES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Confidencialidad</a:t>
            </a:r>
            <a:r>
              <a:rPr lang="es-ES" sz="1000" b="1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 es una característica de la relación del servidor público con el usuario que asegura la intimidad y el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secreto de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la información que se genera en el proceso de atención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ES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CRAET</a:t>
            </a:r>
            <a:r>
              <a:rPr lang="es-ES" sz="1000" b="1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 Comité de atención, evaluación y trámites de quejas, reclamos e informes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126918" y="446281"/>
            <a:ext cx="1586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/>
              <a:t>GLOSARIO  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4085111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19150" y="895350"/>
            <a:ext cx="101441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000" b="1" dirty="0">
                <a:latin typeface="Verdana" panose="020B0604030504040204" pitchFamily="34" charset="0"/>
                <a:ea typeface="Verdana" panose="020B0604030504040204" pitchFamily="34" charset="0"/>
              </a:rPr>
              <a:t>Enfoque diferencial: </a:t>
            </a: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</a:rPr>
              <a:t>de acuerdo a lo expuesto en la Ley 1709 del 2014, reconoce que hay poblaciones con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características particulares </a:t>
            </a: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</a:rPr>
              <a:t>en razón de su edad, género, religión, identidad de género, orientación sexual, raza, etnia, situación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 discapacidad </a:t>
            </a: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</a:rPr>
              <a:t>y cualquiera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otra.</a:t>
            </a:r>
          </a:p>
          <a:p>
            <a:pPr algn="just"/>
            <a:endParaRPr lang="es-CO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CO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Expectativas</a:t>
            </a:r>
            <a:r>
              <a:rPr lang="es-CO" sz="1000" b="1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</a:rPr>
              <a:t>se refiere a la esperanza o anhelo que los ciudadanos tienen cuando acuden al Instituto Nacional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Penitenciario y </a:t>
            </a: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</a:rPr>
              <a:t>Carcelario en busca de ayuda frente a sus requerimientos. En este punto, es clave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mencionar que </a:t>
            </a: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</a:rPr>
              <a:t>no se deben generar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falsas expectativas</a:t>
            </a: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</a:rPr>
              <a:t>, ya que ello puede provocar frustración e insatisfacción de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la comunidad.</a:t>
            </a:r>
            <a:endParaRPr lang="es-CO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s-CO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CO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GESDOC</a:t>
            </a:r>
            <a:r>
              <a:rPr lang="es-CO" sz="1000" b="1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aplicativo interno </a:t>
            </a: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</a:rPr>
              <a:t>que registra las quejas de los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ciudadanos presentadas por los diferentes canales de atención, el </a:t>
            </a: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</a:rPr>
              <a:t>cual controla el trámite y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respuestas de </a:t>
            </a: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</a:rPr>
              <a:t>las mismas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endParaRPr lang="es-CO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CO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Lenguaje </a:t>
            </a:r>
            <a:r>
              <a:rPr lang="es-CO" sz="1000" b="1" dirty="0">
                <a:latin typeface="Verdana" panose="020B0604030504040204" pitchFamily="34" charset="0"/>
                <a:ea typeface="Verdana" panose="020B0604030504040204" pitchFamily="34" charset="0"/>
              </a:rPr>
              <a:t>claro y sencillo: </a:t>
            </a: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</a:rPr>
              <a:t>forma de comunicación que permite un entendimiento completo del mensaje que se trasmite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al otro</a:t>
            </a: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</a:rPr>
              <a:t>, en el que no se utilizan tecnicismos, ni conceptos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complejos.</a:t>
            </a:r>
          </a:p>
          <a:p>
            <a:pPr algn="just"/>
            <a:endParaRPr lang="es-CO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CO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Persona </a:t>
            </a:r>
            <a:r>
              <a:rPr lang="es-CO" sz="1000" b="1" dirty="0">
                <a:latin typeface="Verdana" panose="020B0604030504040204" pitchFamily="34" charset="0"/>
                <a:ea typeface="Verdana" panose="020B0604030504040204" pitchFamily="34" charset="0"/>
              </a:rPr>
              <a:t>privada de la </a:t>
            </a:r>
            <a:r>
              <a:rPr lang="es-CO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libertad (PPL</a:t>
            </a:r>
            <a:r>
              <a:rPr lang="es-CO" sz="1000" b="1" dirty="0">
                <a:latin typeface="Verdana" panose="020B0604030504040204" pitchFamily="34" charset="0"/>
                <a:ea typeface="Verdana" panose="020B0604030504040204" pitchFamily="34" charset="0"/>
              </a:rPr>
              <a:t>): </a:t>
            </a: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</a:rPr>
              <a:t>se denomina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persona privada de la libertad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al individuo puesto </a:t>
            </a: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</a:rPr>
              <a:t>a disposición del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Instituto Nacional </a:t>
            </a: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</a:rPr>
              <a:t>Penitenciario y Carcelario por autoridad judicial competente y sobre la cual recae medida de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aseguramiento privativa de la libertad.</a:t>
            </a:r>
            <a:endParaRPr lang="es-CO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just"/>
            <a:r>
              <a:rPr lang="es-CO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Orientación </a:t>
            </a:r>
            <a:r>
              <a:rPr lang="es-CO" sz="1000" b="1" dirty="0">
                <a:latin typeface="Verdana" panose="020B0604030504040204" pitchFamily="34" charset="0"/>
                <a:ea typeface="Verdana" panose="020B0604030504040204" pitchFamily="34" charset="0"/>
              </a:rPr>
              <a:t>al </a:t>
            </a:r>
            <a:r>
              <a:rPr lang="es-CO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ciudadano: </a:t>
            </a: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</a:rPr>
              <a:t>proceso que promueve la toma de decisiones del ciudadano, brindando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información oportuna </a:t>
            </a: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</a:rPr>
              <a:t>que le permita participar y elegir con conocimiento, y propiciando el cumplimiento de sus derechos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endParaRPr lang="es-CO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CO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Percepción</a:t>
            </a:r>
            <a:r>
              <a:rPr lang="es-CO" sz="1000" b="1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</a:rPr>
              <a:t>son las impresiones y conclusiones de los ciudadanos con respecto a la prestación de servicios y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realización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</a:rPr>
              <a:t>trámites en el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Instituto. </a:t>
            </a: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</a:rPr>
              <a:t>Se relaciona directamente con la manera de evaluar el servicio prestado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endParaRPr lang="es-CO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CO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PQRSD</a:t>
            </a:r>
            <a:r>
              <a:rPr lang="es-CO" sz="1000" b="1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</a:rPr>
              <a:t> sigla que se refiere a las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peticiones</a:t>
            </a: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</a:rPr>
              <a:t>, quejas, reclamos, sugerencias y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denuncias.</a:t>
            </a:r>
            <a:endParaRPr lang="es-CO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s-CO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CO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Protocolo</a:t>
            </a:r>
            <a:r>
              <a:rPr lang="es-CO" sz="1000" b="1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</a:rPr>
              <a:t>procedimiento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destinado a </a:t>
            </a: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</a:rPr>
              <a:t>estandarizar un comportamiento humano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frente </a:t>
            </a: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</a:rPr>
              <a:t>a una situación específica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endParaRPr lang="es-CO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CO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Satisfacción</a:t>
            </a:r>
            <a:r>
              <a:rPr lang="es-CO" sz="1000" b="1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</a:rPr>
              <a:t>estado en el que se encuentran los ciudadanos cuando al prestarles un servicio determinado quedan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cubiertas sus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expectativas</a:t>
            </a:r>
          </a:p>
          <a:p>
            <a:pPr algn="just"/>
            <a:endParaRPr lang="es-CO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CO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Servicio: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garantizar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el acceso efectivo, oportuno y de calidad de los ciudadanos a sus derechos en todos los escenarios de relacionamiento con el Estado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s-CO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s-CO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CO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Sugerencia</a:t>
            </a:r>
            <a:r>
              <a:rPr lang="es-CO" sz="1000" b="1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</a:rPr>
              <a:t>es la opinión del ciudadano indicando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cómo </a:t>
            </a: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</a:rPr>
              <a:t>podemos mejorar un proceso interno o la prestación de un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servicio en </a:t>
            </a: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</a:rPr>
              <a:t>el Instituto Nacional Penitenciario y Carcelario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endParaRPr lang="es-CO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CO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Usuario </a:t>
            </a:r>
            <a:r>
              <a:rPr lang="es-CO" sz="1000" b="1" dirty="0">
                <a:latin typeface="Verdana" panose="020B0604030504040204" pitchFamily="34" charset="0"/>
                <a:ea typeface="Verdana" panose="020B0604030504040204" pitchFamily="34" charset="0"/>
              </a:rPr>
              <a:t>(ciudadano):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servidores públicos</a:t>
            </a: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</a:rPr>
              <a:t>, alumnos de la Escuela Penitenciaria Nacional, personas privadas de la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libertad, familiares </a:t>
            </a: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</a:rPr>
              <a:t>de la población privada de la libertad, abogados, entidades gubernamentales y no gubernamentales y ciudadanía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en general.</a:t>
            </a:r>
            <a:endParaRPr lang="es-CO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661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048000" y="7302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 smtClean="0"/>
              <a:t>1. GENERALIDADES PARA LA PRESTACIÓN DEL SERVICIO AL CIUDADANO </a:t>
            </a:r>
            <a:endParaRPr lang="es-CO" b="1" dirty="0"/>
          </a:p>
        </p:txBody>
      </p:sp>
      <p:sp>
        <p:nvSpPr>
          <p:cNvPr id="4" name="Rectángulo 3"/>
          <p:cNvSpPr/>
          <p:nvPr/>
        </p:nvSpPr>
        <p:spPr>
          <a:xfrm>
            <a:off x="1083425" y="1727757"/>
            <a:ext cx="1002515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Con el fin de ofrecer un servicio ajustado a la norma, acorde a las necesidades y de calidad a la ciudadanía, se deben tener en cuenta características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efectivas, equitativas, oportunas, manejo de un lenguaje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claro y sencillo, transparencia, calidad. De esta manera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y,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en concordancia con la Política de Eficiencia Administrativa al Servicio del Ciudadano y la adopción del Modelo de Gestión Pública Eficiente al Servicio a la ciudadanía, se establecen dos partes que conforman los procesos internos de la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entidad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con respecto al acceso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 la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oferta de trámites y servicios. Dichas partes son: la “ventanilla hacia adentro” y la “ventanilla hacia afuera”.</a:t>
            </a:r>
          </a:p>
          <a:p>
            <a:pPr algn="just"/>
            <a:endParaRPr lang="es-CO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CO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1.1. LA VENTANILLA HACIA ADENTRO</a:t>
            </a:r>
            <a:r>
              <a:rPr lang="es-CO" sz="1000" b="1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es-CO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s-CO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Para este caso, la ventanilla hacia adentro hace referencia a la intervención de los procesos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internos, donde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se espera que la entidad logre el posicionamiento de una cultura de servicio al ciudadano que fortalezca los procesos y procedimientos para la atención de peticiones, quejas, reclamos, sugerencias, denuncias, felicitaciones y acceso a la información</a:t>
            </a: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Con base en lo antes expuesto, es necesario considerar algunos componentes, para que la entidad pueda lograr dicha cultura de servicio al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ciudadano:</a:t>
            </a:r>
            <a:endParaRPr lang="es-CO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s-CO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Posicionamiento estratégico de la política de servicio al ciudadano: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desde la identificación e implementación de políticas, planes y acciones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necesarias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al interior de la entidad, promoviendo la máxima calidad en el servicio al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ciudadano de forma oportuna,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eficiente y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empática.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 esta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manera se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debe evaluar la relevancia de la política de servicio al ciudadano dentro de las entidades públicas y el respaldo de la alta dirección para la implementación de la misma.</a:t>
            </a:r>
          </a:p>
          <a:p>
            <a:pPr algn="just"/>
            <a:endParaRPr lang="es-CO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Mejoramiento de  los procesos y procedimientos: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contempla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los requerimientos que debe cumplir la entidad, específicamente de procesos y procedimientos, documentación y racionalización de trámites y servicios, atención oportuna de las PQRSD que presenta la ciudadanía, la existencia y la implementación de protocolos para la prestación del servicio.</a:t>
            </a:r>
          </a:p>
          <a:p>
            <a:pPr algn="just"/>
            <a:endParaRPr lang="es-CO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Gestión del talento humano para el servicio al ciudadano: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todos los servidores públicos de la entidad, independiente de sus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funciones,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generan impacto en la ciudadanía, por lo que los roles misionales, estratégicos o de apoyo de las instituciones, son de suma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importancia. De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aquí que el talento humano cobre un valor máximo para el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quehacer </a:t>
            </a:r>
            <a:r>
              <a:rPr lang="es-CO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 la entidad.</a:t>
            </a:r>
            <a:endParaRPr lang="es-CO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850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49465" y="1705531"/>
            <a:ext cx="62754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1.2 </a:t>
            </a:r>
            <a:r>
              <a:rPr lang="es-ES" sz="1000" b="1" dirty="0">
                <a:latin typeface="Verdana" panose="020B0604030504040204" pitchFamily="34" charset="0"/>
                <a:ea typeface="Verdana" panose="020B0604030504040204" pitchFamily="34" charset="0"/>
              </a:rPr>
              <a:t>LA VENTANILLA HACIA AFUERA</a:t>
            </a:r>
          </a:p>
          <a:p>
            <a:pPr algn="just"/>
            <a:endParaRPr lang="es-ES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Por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su parte, la ventanilla hacia afuera hace referencia a la atención directa a las PQRSD presentadas por los ciudadanos, a través de los canales de atención ofrecidos por el Instituto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Nacional Penitenciario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y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Carcelario. </a:t>
            </a:r>
          </a:p>
          <a:p>
            <a:pPr algn="just"/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Con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base en lo antes expuesto, es necesario considerar algunos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componentes para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que la entidad pueda lograr dicha cultura de servicio al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ciudadano:</a:t>
            </a:r>
            <a:endParaRPr lang="es-ES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Fortalecimiento </a:t>
            </a:r>
            <a:r>
              <a:rPr lang="es-ES" sz="1000" b="1" dirty="0">
                <a:latin typeface="Verdana" panose="020B0604030504040204" pitchFamily="34" charset="0"/>
                <a:ea typeface="Verdana" panose="020B0604030504040204" pitchFamily="34" charset="0"/>
              </a:rPr>
              <a:t>de los canales de interacción con el </a:t>
            </a:r>
            <a:r>
              <a:rPr lang="es-ES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ciudadano (cobertura):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hace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referencia a la gestión y fortalecimiento de los canales de atención con los que cuenta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la entidad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para interactuar con la ciudadanía, usuarios o grupos de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interés.</a:t>
            </a:r>
            <a:endParaRPr lang="es-ES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s-ES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Claridad </a:t>
            </a:r>
            <a:r>
              <a:rPr lang="es-ES" sz="1000" b="1" dirty="0">
                <a:latin typeface="Verdana" panose="020B0604030504040204" pitchFamily="34" charset="0"/>
                <a:ea typeface="Verdana" panose="020B0604030504040204" pitchFamily="34" charset="0"/>
              </a:rPr>
              <a:t>en las condiciones de la prestación del </a:t>
            </a:r>
            <a:r>
              <a:rPr lang="es-ES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servicio: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a través de la promoción de un lenguaje claro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y sencillo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, con el propósito de mejorar la comunicación de la entidad con la ciudadanía,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es necesario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recalcar en este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punto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que el lenguaje claro debe garantizar las condiciones de tiempo, modo y lugar en las que se pueden solucionar inquietudes y realizar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trámites.</a:t>
            </a:r>
            <a:endParaRPr lang="es-ES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s-ES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Cumplimiento </a:t>
            </a:r>
            <a:r>
              <a:rPr lang="es-ES" sz="1000" b="1" dirty="0">
                <a:latin typeface="Verdana" panose="020B0604030504040204" pitchFamily="34" charset="0"/>
                <a:ea typeface="Verdana" panose="020B0604030504040204" pitchFamily="34" charset="0"/>
              </a:rPr>
              <a:t>de expectativas y calidad del </a:t>
            </a:r>
            <a:r>
              <a:rPr lang="es-ES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servicio: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entidad debe adecuar los trámites y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servicios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en pro de la satisfacción de las preferencias y necesidades de los ciudadanos,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 través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de herramientas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 evaluación estipuladas por el Instituto.</a:t>
            </a:r>
            <a:endParaRPr lang="es-CO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766" y="1872428"/>
            <a:ext cx="3239263" cy="361875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888343" y="64213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 smtClean="0"/>
              <a:t>GENERALIDADES </a:t>
            </a:r>
            <a:r>
              <a:rPr lang="es-CO" b="1" dirty="0"/>
              <a:t>PARA LA PRESTACIÓN DEL SERVICIO AL CIUDADANO </a:t>
            </a:r>
          </a:p>
        </p:txBody>
      </p:sp>
    </p:spTree>
    <p:extLst>
      <p:ext uri="{BB962C8B-B14F-4D97-AF65-F5344CB8AC3E}">
        <p14:creationId xmlns:p14="http://schemas.microsoft.com/office/powerpoint/2010/main" val="402417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61309" y="1752353"/>
            <a:ext cx="520139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1.3 </a:t>
            </a:r>
            <a:r>
              <a:rPr lang="es-ES" sz="1000" b="1" dirty="0">
                <a:latin typeface="Verdana" panose="020B0604030504040204" pitchFamily="34" charset="0"/>
                <a:ea typeface="Verdana" panose="020B0604030504040204" pitchFamily="34" charset="0"/>
              </a:rPr>
              <a:t>CARTA DE TRATO DIGNO AL CIUDADANO</a:t>
            </a:r>
          </a:p>
          <a:p>
            <a:pPr algn="just"/>
            <a:endParaRPr lang="es-ES" sz="1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El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Instituto Nacional Penitenciario y Carcelario, con el fin de garantizar los derechos establecidos en la Constitución Política y en cumplimiento a lo dispuesto en el numeral 5 del artículo 7 de la Ley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1437 de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2011 Código de Procedimiento Administrativo y de lo Contencioso Administrativo, expide y hace visible la Carta de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Trato Digno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al Ciudadano, en la cual se especifican los derechos y deberes de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la ciudadanía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con las entidades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estatales.</a:t>
            </a:r>
          </a:p>
          <a:p>
            <a:pPr algn="just"/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El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propósito de este documento es fortalecer la interacción de la administración con los ciudadanos y el compromiso de los servidores públicos para generar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un trato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equitativo, respetuoso, considerado, diligente y sin distinción alguna, sustentado en la asertividad, capacidad de respuesta, entre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otros.</a:t>
            </a:r>
          </a:p>
          <a:p>
            <a:pPr algn="just"/>
            <a:endParaRPr lang="es-E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Con base en lo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anterior,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el Instituto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ha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realizado y publicado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carta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del trato digno en lenguas indígenas nativas como Wayuu y </a:t>
            </a:r>
            <a:r>
              <a:rPr lang="es-ES" sz="1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Embera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además en idioma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español e inglés, 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publicadas en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</a:rPr>
              <a:t>la página web </a:t>
            </a:r>
            <a:r>
              <a:rPr lang="es-ES" sz="10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https://inpec.gov.co/pt/web/guest/carta-de-trato-digno-al-ciudadano?p_l_back_url=%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2Fpt%2Fweb%2Fguest%2Fsearch%3Fq%3Dcarta%2Bdel%2Btrato%2Bdigno</a:t>
            </a:r>
            <a:r>
              <a:rPr lang="es-E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s-CO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728687" y="57364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 smtClean="0"/>
              <a:t>GENERALIDADES </a:t>
            </a:r>
            <a:r>
              <a:rPr lang="es-CO" b="1" dirty="0"/>
              <a:t>PARA LA PRESTACIÓN DEL SERVICIO AL CIUDADANO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421" y="1219979"/>
            <a:ext cx="3461448" cy="489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874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6339</Words>
  <Application>Microsoft Office PowerPoint</Application>
  <PresentationFormat>Panorámica</PresentationFormat>
  <Paragraphs>250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Helvetica</vt:lpstr>
      <vt:lpstr>Verdana</vt:lpstr>
      <vt:lpstr>Wingdings</vt:lpstr>
      <vt:lpstr>Tema de Office</vt:lpstr>
      <vt:lpstr>Diseño personalizado</vt:lpstr>
      <vt:lpstr>1_Diseño personalizado</vt:lpstr>
      <vt:lpstr>1_Tema de Office</vt:lpstr>
      <vt:lpstr>Presentación de PowerPoint</vt:lpstr>
      <vt:lpstr>MANUAL Y PROTOCOLO DE ATENCIÓN AL CIUDADANO PM-DA-M01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JULIETH ETELVIN GARCIA TRIANA</cp:lastModifiedBy>
  <cp:revision>110</cp:revision>
  <dcterms:created xsi:type="dcterms:W3CDTF">2023-05-08T00:34:42Z</dcterms:created>
  <dcterms:modified xsi:type="dcterms:W3CDTF">2024-02-23T21:59:16Z</dcterms:modified>
</cp:coreProperties>
</file>