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9" r:id="rId2"/>
    <p:sldId id="294" r:id="rId3"/>
    <p:sldId id="292" r:id="rId4"/>
    <p:sldId id="293" r:id="rId5"/>
    <p:sldId id="295" r:id="rId6"/>
    <p:sldId id="296" r:id="rId7"/>
    <p:sldId id="297" r:id="rId8"/>
    <p:sldId id="298" r:id="rId9"/>
    <p:sldId id="299" r:id="rId10"/>
    <p:sldId id="300" r:id="rId11"/>
    <p:sldId id="301" r:id="rId12"/>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EBFF"/>
    <a:srgbClr val="90F949"/>
    <a:srgbClr val="9BED6D"/>
    <a:srgbClr val="5DE23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5"/>
    <p:restoredTop sz="94690"/>
  </p:normalViewPr>
  <p:slideViewPr>
    <p:cSldViewPr snapToGrid="0" snapToObjects="1">
      <p:cViewPr varScale="1">
        <p:scale>
          <a:sx n="106" d="100"/>
          <a:sy n="106" d="100"/>
        </p:scale>
        <p:origin x="1656"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3344A0CD-CAE8-5044-9E91-C23B03555792}" type="datetimeFigureOut">
              <a:rPr lang="es-ES" smtClean="0"/>
              <a:t>05/07/2017</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097A4C9-CF47-C347-8FDE-F8044AC676E6}" type="slidenum">
              <a:rPr lang="es-ES" smtClean="0"/>
              <a:t>‹Nº›</a:t>
            </a:fld>
            <a:endParaRPr lang="es-ES"/>
          </a:p>
        </p:txBody>
      </p:sp>
    </p:spTree>
    <p:extLst>
      <p:ext uri="{BB962C8B-B14F-4D97-AF65-F5344CB8AC3E}">
        <p14:creationId xmlns:p14="http://schemas.microsoft.com/office/powerpoint/2010/main" val="128871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3344A0CD-CAE8-5044-9E91-C23B03555792}" type="datetimeFigureOut">
              <a:rPr lang="es-ES" smtClean="0"/>
              <a:t>05/07/2017</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097A4C9-CF47-C347-8FDE-F8044AC676E6}" type="slidenum">
              <a:rPr lang="es-ES" smtClean="0"/>
              <a:t>‹Nº›</a:t>
            </a:fld>
            <a:endParaRPr lang="es-ES"/>
          </a:p>
        </p:txBody>
      </p:sp>
    </p:spTree>
    <p:extLst>
      <p:ext uri="{BB962C8B-B14F-4D97-AF65-F5344CB8AC3E}">
        <p14:creationId xmlns:p14="http://schemas.microsoft.com/office/powerpoint/2010/main" val="832641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3344A0CD-CAE8-5044-9E91-C23B03555792}" type="datetimeFigureOut">
              <a:rPr lang="es-ES" smtClean="0"/>
              <a:t>05/07/2017</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097A4C9-CF47-C347-8FDE-F8044AC676E6}" type="slidenum">
              <a:rPr lang="es-ES" smtClean="0"/>
              <a:t>‹Nº›</a:t>
            </a:fld>
            <a:endParaRPr lang="es-ES"/>
          </a:p>
        </p:txBody>
      </p:sp>
    </p:spTree>
    <p:extLst>
      <p:ext uri="{BB962C8B-B14F-4D97-AF65-F5344CB8AC3E}">
        <p14:creationId xmlns:p14="http://schemas.microsoft.com/office/powerpoint/2010/main" val="1416065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3344A0CD-CAE8-5044-9E91-C23B03555792}" type="datetimeFigureOut">
              <a:rPr lang="es-ES" smtClean="0"/>
              <a:t>05/07/2017</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097A4C9-CF47-C347-8FDE-F8044AC676E6}" type="slidenum">
              <a:rPr lang="es-ES" smtClean="0"/>
              <a:t>‹Nº›</a:t>
            </a:fld>
            <a:endParaRPr lang="es-ES"/>
          </a:p>
        </p:txBody>
      </p:sp>
    </p:spTree>
    <p:extLst>
      <p:ext uri="{BB962C8B-B14F-4D97-AF65-F5344CB8AC3E}">
        <p14:creationId xmlns:p14="http://schemas.microsoft.com/office/powerpoint/2010/main" val="1081906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3344A0CD-CAE8-5044-9E91-C23B03555792}" type="datetimeFigureOut">
              <a:rPr lang="es-ES" smtClean="0"/>
              <a:t>05/07/2017</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097A4C9-CF47-C347-8FDE-F8044AC676E6}" type="slidenum">
              <a:rPr lang="es-ES" smtClean="0"/>
              <a:t>‹Nº›</a:t>
            </a:fld>
            <a:endParaRPr lang="es-ES"/>
          </a:p>
        </p:txBody>
      </p:sp>
    </p:spTree>
    <p:extLst>
      <p:ext uri="{BB962C8B-B14F-4D97-AF65-F5344CB8AC3E}">
        <p14:creationId xmlns:p14="http://schemas.microsoft.com/office/powerpoint/2010/main" val="3087595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fld id="{3344A0CD-CAE8-5044-9E91-C23B03555792}" type="datetimeFigureOut">
              <a:rPr lang="es-ES" smtClean="0"/>
              <a:t>05/07/2017</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097A4C9-CF47-C347-8FDE-F8044AC676E6}" type="slidenum">
              <a:rPr lang="es-ES" smtClean="0"/>
              <a:t>‹Nº›</a:t>
            </a:fld>
            <a:endParaRPr lang="es-ES"/>
          </a:p>
        </p:txBody>
      </p:sp>
    </p:spTree>
    <p:extLst>
      <p:ext uri="{BB962C8B-B14F-4D97-AF65-F5344CB8AC3E}">
        <p14:creationId xmlns:p14="http://schemas.microsoft.com/office/powerpoint/2010/main" val="11414809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fld id="{3344A0CD-CAE8-5044-9E91-C23B03555792}" type="datetimeFigureOut">
              <a:rPr lang="es-ES" smtClean="0"/>
              <a:t>05/07/2017</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8097A4C9-CF47-C347-8FDE-F8044AC676E6}" type="slidenum">
              <a:rPr lang="es-ES" smtClean="0"/>
              <a:t>‹Nº›</a:t>
            </a:fld>
            <a:endParaRPr lang="es-ES"/>
          </a:p>
        </p:txBody>
      </p:sp>
    </p:spTree>
    <p:extLst>
      <p:ext uri="{BB962C8B-B14F-4D97-AF65-F5344CB8AC3E}">
        <p14:creationId xmlns:p14="http://schemas.microsoft.com/office/powerpoint/2010/main" val="1152325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fld id="{3344A0CD-CAE8-5044-9E91-C23B03555792}" type="datetimeFigureOut">
              <a:rPr lang="es-ES" smtClean="0"/>
              <a:t>05/07/2017</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8097A4C9-CF47-C347-8FDE-F8044AC676E6}" type="slidenum">
              <a:rPr lang="es-ES" smtClean="0"/>
              <a:t>‹Nº›</a:t>
            </a:fld>
            <a:endParaRPr lang="es-ES"/>
          </a:p>
        </p:txBody>
      </p:sp>
    </p:spTree>
    <p:extLst>
      <p:ext uri="{BB962C8B-B14F-4D97-AF65-F5344CB8AC3E}">
        <p14:creationId xmlns:p14="http://schemas.microsoft.com/office/powerpoint/2010/main" val="3094675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344A0CD-CAE8-5044-9E91-C23B03555792}" type="datetimeFigureOut">
              <a:rPr lang="es-ES" smtClean="0"/>
              <a:t>05/07/2017</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8097A4C9-CF47-C347-8FDE-F8044AC676E6}" type="slidenum">
              <a:rPr lang="es-ES" smtClean="0"/>
              <a:t>‹Nº›</a:t>
            </a:fld>
            <a:endParaRPr lang="es-ES"/>
          </a:p>
        </p:txBody>
      </p:sp>
    </p:spTree>
    <p:extLst>
      <p:ext uri="{BB962C8B-B14F-4D97-AF65-F5344CB8AC3E}">
        <p14:creationId xmlns:p14="http://schemas.microsoft.com/office/powerpoint/2010/main" val="3432389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3344A0CD-CAE8-5044-9E91-C23B03555792}" type="datetimeFigureOut">
              <a:rPr lang="es-ES" smtClean="0"/>
              <a:t>05/07/2017</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097A4C9-CF47-C347-8FDE-F8044AC676E6}" type="slidenum">
              <a:rPr lang="es-ES" smtClean="0"/>
              <a:t>‹Nº›</a:t>
            </a:fld>
            <a:endParaRPr lang="es-ES"/>
          </a:p>
        </p:txBody>
      </p:sp>
    </p:spTree>
    <p:extLst>
      <p:ext uri="{BB962C8B-B14F-4D97-AF65-F5344CB8AC3E}">
        <p14:creationId xmlns:p14="http://schemas.microsoft.com/office/powerpoint/2010/main" val="3946713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3344A0CD-CAE8-5044-9E91-C23B03555792}" type="datetimeFigureOut">
              <a:rPr lang="es-ES" smtClean="0"/>
              <a:t>05/07/2017</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097A4C9-CF47-C347-8FDE-F8044AC676E6}" type="slidenum">
              <a:rPr lang="es-ES" smtClean="0"/>
              <a:t>‹Nº›</a:t>
            </a:fld>
            <a:endParaRPr lang="es-ES"/>
          </a:p>
        </p:txBody>
      </p:sp>
    </p:spTree>
    <p:extLst>
      <p:ext uri="{BB962C8B-B14F-4D97-AF65-F5344CB8AC3E}">
        <p14:creationId xmlns:p14="http://schemas.microsoft.com/office/powerpoint/2010/main" val="349621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44A0CD-CAE8-5044-9E91-C23B03555792}" type="datetimeFigureOut">
              <a:rPr lang="es-ES" smtClean="0"/>
              <a:t>05/07/2017</a:t>
            </a:fld>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97A4C9-CF47-C347-8FDE-F8044AC676E6}" type="slidenum">
              <a:rPr lang="es-ES" smtClean="0"/>
              <a:t>‹Nº›</a:t>
            </a:fld>
            <a:endParaRPr lang="es-ES"/>
          </a:p>
        </p:txBody>
      </p:sp>
    </p:spTree>
    <p:extLst>
      <p:ext uri="{BB962C8B-B14F-4D97-AF65-F5344CB8AC3E}">
        <p14:creationId xmlns:p14="http://schemas.microsoft.com/office/powerpoint/2010/main" val="6828132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Proceso"/>
          <p:cNvSpPr/>
          <p:nvPr/>
        </p:nvSpPr>
        <p:spPr>
          <a:xfrm>
            <a:off x="0" y="2420888"/>
            <a:ext cx="9144000" cy="1584176"/>
          </a:xfrm>
          <a:prstGeom prst="flowChartProcess">
            <a:avLst/>
          </a:prstGeom>
          <a:solidFill>
            <a:srgbClr val="0041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rgbClr val="00415B"/>
              </a:solidFill>
            </a:endParaRPr>
          </a:p>
        </p:txBody>
      </p:sp>
      <p:sp>
        <p:nvSpPr>
          <p:cNvPr id="2" name="1 CuadroTexto"/>
          <p:cNvSpPr txBox="1"/>
          <p:nvPr/>
        </p:nvSpPr>
        <p:spPr>
          <a:xfrm>
            <a:off x="0" y="2420888"/>
            <a:ext cx="9204113" cy="1754326"/>
          </a:xfrm>
          <a:prstGeom prst="rect">
            <a:avLst/>
          </a:prstGeom>
          <a:noFill/>
        </p:spPr>
        <p:txBody>
          <a:bodyPr wrap="square" rtlCol="0">
            <a:spAutoFit/>
          </a:bodyPr>
          <a:lstStyle/>
          <a:p>
            <a:r>
              <a:rPr lang="es-CO" sz="3600" b="1" dirty="0" smtClean="0">
                <a:solidFill>
                  <a:schemeClr val="bg1"/>
                </a:solidFill>
                <a:effectLst>
                  <a:outerShdw blurRad="38100" dist="38100" dir="2700000" algn="tl">
                    <a:srgbClr val="000000">
                      <a:alpha val="43137"/>
                    </a:srgbClr>
                  </a:outerShdw>
                </a:effectLst>
              </a:rPr>
              <a:t>REGLAMENTO GENERAL Res.6359 del 191216</a:t>
            </a:r>
          </a:p>
          <a:p>
            <a:r>
              <a:rPr lang="es-CO" sz="3600" b="1" dirty="0" smtClean="0">
                <a:solidFill>
                  <a:schemeClr val="bg1"/>
                </a:solidFill>
                <a:effectLst>
                  <a:outerShdw blurRad="38100" dist="38100" dir="2700000" algn="tl">
                    <a:srgbClr val="000000">
                      <a:alpha val="43137"/>
                    </a:srgbClr>
                  </a:outerShdw>
                </a:effectLst>
              </a:rPr>
              <a:t>PROCEDIMIENTOS CON ENFOQUE DIFERENCIAL</a:t>
            </a:r>
          </a:p>
          <a:p>
            <a:endParaRPr lang="es-CO" sz="3600" b="1" dirty="0">
              <a:solidFill>
                <a:schemeClr val="bg1"/>
              </a:solidFill>
              <a:effectLst>
                <a:outerShdw blurRad="38100" dist="38100" dir="2700000" algn="tl">
                  <a:srgbClr val="000000">
                    <a:alpha val="43137"/>
                  </a:srgbClr>
                </a:outerShdw>
              </a:effectLst>
            </a:endParaRPr>
          </a:p>
        </p:txBody>
      </p:sp>
      <p:sp>
        <p:nvSpPr>
          <p:cNvPr id="5" name="Subtítulo 4"/>
          <p:cNvSpPr>
            <a:spLocks noGrp="1"/>
          </p:cNvSpPr>
          <p:nvPr>
            <p:ph type="subTitle" idx="1"/>
          </p:nvPr>
        </p:nvSpPr>
        <p:spPr>
          <a:xfrm>
            <a:off x="1371600" y="4617719"/>
            <a:ext cx="6400800" cy="1752600"/>
          </a:xfrm>
        </p:spPr>
        <p:txBody>
          <a:bodyPr/>
          <a:lstStyle/>
          <a:p>
            <a:endParaRPr lang="es-ES_tradnl"/>
          </a:p>
        </p:txBody>
      </p:sp>
    </p:spTree>
    <p:extLst>
      <p:ext uri="{BB962C8B-B14F-4D97-AF65-F5344CB8AC3E}">
        <p14:creationId xmlns:p14="http://schemas.microsoft.com/office/powerpoint/2010/main" val="17073390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29 Proceso"/>
          <p:cNvSpPr/>
          <p:nvPr/>
        </p:nvSpPr>
        <p:spPr>
          <a:xfrm>
            <a:off x="9237" y="491375"/>
            <a:ext cx="5818909" cy="504056"/>
          </a:xfrm>
          <a:prstGeom prst="flowChartProcess">
            <a:avLst/>
          </a:prstGeom>
          <a:solidFill>
            <a:srgbClr val="0041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06887">
              <a:defRPr/>
            </a:pPr>
            <a:r>
              <a:rPr lang="es-MX" sz="3600" dirty="0">
                <a:solidFill>
                  <a:srgbClr val="90F949"/>
                </a:solidFill>
                <a:effectLst>
                  <a:outerShdw blurRad="38100" dist="38100" dir="2700000" algn="tl">
                    <a:srgbClr val="000000">
                      <a:alpha val="43137"/>
                    </a:srgbClr>
                  </a:outerShdw>
                </a:effectLst>
                <a:latin typeface="Constantia" pitchFamily="18" charset="0"/>
                <a:cs typeface="Calibri" pitchFamily="34" charset="0"/>
              </a:rPr>
              <a:t>Reglamento General</a:t>
            </a:r>
          </a:p>
        </p:txBody>
      </p:sp>
      <p:sp>
        <p:nvSpPr>
          <p:cNvPr id="2" name="1 Rectángulo"/>
          <p:cNvSpPr/>
          <p:nvPr/>
        </p:nvSpPr>
        <p:spPr>
          <a:xfrm>
            <a:off x="0" y="1009930"/>
            <a:ext cx="5818909" cy="457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52516" y="257340"/>
            <a:ext cx="652541" cy="798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0" name="9 Conector recto"/>
          <p:cNvCxnSpPr/>
          <p:nvPr/>
        </p:nvCxnSpPr>
        <p:spPr>
          <a:xfrm>
            <a:off x="8805057" y="995431"/>
            <a:ext cx="0" cy="5322242"/>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11" name="10 CuadroTexto"/>
          <p:cNvSpPr txBox="1"/>
          <p:nvPr/>
        </p:nvSpPr>
        <p:spPr>
          <a:xfrm>
            <a:off x="210809" y="1349113"/>
            <a:ext cx="8582209" cy="7171194"/>
          </a:xfrm>
          <a:prstGeom prst="rect">
            <a:avLst/>
          </a:prstGeom>
          <a:noFill/>
        </p:spPr>
        <p:txBody>
          <a:bodyPr wrap="square" rtlCol="0">
            <a:spAutoFit/>
          </a:bodyPr>
          <a:lstStyle/>
          <a:p>
            <a:r>
              <a:rPr lang="es-CO" sz="3200" b="1" dirty="0"/>
              <a:t>ARTÍCULO </a:t>
            </a:r>
            <a:r>
              <a:rPr lang="es-CO" sz="3200" b="1" dirty="0" smtClean="0"/>
              <a:t>121. REQUISAS Y PORTE DE ARMAS. </a:t>
            </a:r>
            <a:r>
              <a:rPr lang="es-ES" sz="3200" b="1" dirty="0" smtClean="0"/>
              <a:t>PARÀGRAFO 1º: </a:t>
            </a:r>
            <a:endParaRPr lang="es-CO" sz="3200" dirty="0" smtClean="0">
              <a:latin typeface="Estrangelo Edessa" pitchFamily="66" charset="0"/>
              <a:cs typeface="Estrangelo Edessa" pitchFamily="66" charset="0"/>
            </a:endParaRPr>
          </a:p>
          <a:p>
            <a:pPr algn="just"/>
            <a:r>
              <a:rPr lang="es-ES_tradnl" sz="3200" dirty="0" smtClean="0"/>
              <a:t>“Para la </a:t>
            </a:r>
            <a:r>
              <a:rPr lang="es-ES_tradnl" sz="3200" dirty="0" err="1" smtClean="0"/>
              <a:t>pr</a:t>
            </a:r>
            <a:r>
              <a:rPr lang="es-ES" sz="3200" dirty="0" err="1" smtClean="0"/>
              <a:t>áctica</a:t>
            </a:r>
            <a:r>
              <a:rPr lang="es-ES" sz="3200" dirty="0" smtClean="0"/>
              <a:t> de las requisas se designará una persona del mismo género con el que se identifique la persona materia de registro. En caso de las personas trans se tendrá en cuenta el género que estas manifiesten, con independencia de lo que establezca su documento de identidad .  En todos los casos, se le preguntará si prefiere ser requisado(a) por un funcionario hombre o mujer del CCV”.</a:t>
            </a:r>
          </a:p>
          <a:p>
            <a:r>
              <a:rPr lang="es-CO" b="1" dirty="0">
                <a:latin typeface="Constantia"/>
                <a:cs typeface="Constantia"/>
              </a:rPr>
              <a:t/>
            </a:r>
            <a:br>
              <a:rPr lang="es-CO" b="1" dirty="0">
                <a:latin typeface="Constantia"/>
                <a:cs typeface="Constantia"/>
              </a:rPr>
            </a:br>
            <a:r>
              <a:rPr lang="es-CO" b="1" dirty="0">
                <a:latin typeface="Constantia"/>
                <a:cs typeface="Constantia"/>
              </a:rPr>
              <a:t/>
            </a:r>
            <a:br>
              <a:rPr lang="es-CO" b="1" dirty="0">
                <a:latin typeface="Constantia"/>
                <a:cs typeface="Constantia"/>
              </a:rPr>
            </a:br>
            <a:r>
              <a:rPr lang="es-CO" b="1" dirty="0">
                <a:latin typeface="Constantia"/>
                <a:cs typeface="Constantia"/>
              </a:rPr>
              <a:t/>
            </a:r>
            <a:br>
              <a:rPr lang="es-CO" b="1" dirty="0">
                <a:latin typeface="Constantia"/>
                <a:cs typeface="Constantia"/>
              </a:rPr>
            </a:br>
            <a:r>
              <a:rPr lang="es-CO" b="1" dirty="0">
                <a:latin typeface="Constantia"/>
                <a:cs typeface="Constantia"/>
              </a:rPr>
              <a:t/>
            </a:r>
            <a:br>
              <a:rPr lang="es-CO" b="1" dirty="0">
                <a:latin typeface="Constantia"/>
                <a:cs typeface="Constantia"/>
              </a:rPr>
            </a:br>
            <a:r>
              <a:rPr lang="es-CO" b="1" dirty="0">
                <a:latin typeface="Constantia"/>
                <a:cs typeface="Constantia"/>
              </a:rPr>
              <a:t/>
            </a:r>
            <a:br>
              <a:rPr lang="es-CO" b="1" dirty="0">
                <a:latin typeface="Constantia"/>
                <a:cs typeface="Constantia"/>
              </a:rPr>
            </a:br>
            <a:endParaRPr lang="es-CO" dirty="0"/>
          </a:p>
        </p:txBody>
      </p:sp>
    </p:spTree>
    <p:extLst>
      <p:ext uri="{BB962C8B-B14F-4D97-AF65-F5344CB8AC3E}">
        <p14:creationId xmlns:p14="http://schemas.microsoft.com/office/powerpoint/2010/main" val="2069402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up)">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29 Proceso"/>
          <p:cNvSpPr/>
          <p:nvPr/>
        </p:nvSpPr>
        <p:spPr>
          <a:xfrm>
            <a:off x="9237" y="257340"/>
            <a:ext cx="6830475" cy="738091"/>
          </a:xfrm>
          <a:prstGeom prst="flowChartProcess">
            <a:avLst/>
          </a:prstGeom>
          <a:solidFill>
            <a:srgbClr val="0041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06887">
              <a:defRPr/>
            </a:pPr>
            <a:r>
              <a:rPr lang="es-MX" sz="3600" dirty="0">
                <a:solidFill>
                  <a:srgbClr val="90F949"/>
                </a:solidFill>
                <a:effectLst>
                  <a:outerShdw blurRad="38100" dist="38100" dir="2700000" algn="tl">
                    <a:srgbClr val="000000">
                      <a:alpha val="43137"/>
                    </a:srgbClr>
                  </a:outerShdw>
                </a:effectLst>
                <a:latin typeface="Constantia" pitchFamily="18" charset="0"/>
                <a:cs typeface="Calibri" pitchFamily="34" charset="0"/>
              </a:rPr>
              <a:t>Reglamento </a:t>
            </a:r>
            <a:r>
              <a:rPr lang="es-MX" sz="3600" dirty="0" smtClean="0">
                <a:solidFill>
                  <a:srgbClr val="90F949"/>
                </a:solidFill>
                <a:effectLst>
                  <a:outerShdw blurRad="38100" dist="38100" dir="2700000" algn="tl">
                    <a:srgbClr val="000000">
                      <a:alpha val="43137"/>
                    </a:srgbClr>
                  </a:outerShdw>
                </a:effectLst>
                <a:latin typeface="Constantia" pitchFamily="18" charset="0"/>
                <a:cs typeface="Calibri" pitchFamily="34" charset="0"/>
              </a:rPr>
              <a:t>General </a:t>
            </a:r>
            <a:r>
              <a:rPr lang="es-MX" sz="3600" dirty="0" smtClean="0">
                <a:solidFill>
                  <a:srgbClr val="90F949"/>
                </a:solidFill>
                <a:effectLst>
                  <a:outerShdw blurRad="38100" dist="38100" dir="2700000" algn="tl">
                    <a:srgbClr val="000000">
                      <a:alpha val="43137"/>
                    </a:srgbClr>
                  </a:outerShdw>
                </a:effectLst>
                <a:latin typeface="Constantia" pitchFamily="18" charset="0"/>
                <a:cs typeface="Calibri" pitchFamily="34" charset="0"/>
              </a:rPr>
              <a:t>Art</a:t>
            </a:r>
            <a:r>
              <a:rPr lang="es-ES" sz="3600" dirty="0" err="1">
                <a:solidFill>
                  <a:srgbClr val="90F949"/>
                </a:solidFill>
                <a:effectLst>
                  <a:outerShdw blurRad="38100" dist="38100" dir="2700000" algn="tl">
                    <a:srgbClr val="000000">
                      <a:alpha val="43137"/>
                    </a:srgbClr>
                  </a:outerShdw>
                </a:effectLst>
                <a:latin typeface="Constantia" pitchFamily="18" charset="0"/>
                <a:cs typeface="Calibri" pitchFamily="34" charset="0"/>
              </a:rPr>
              <a:t>í</a:t>
            </a:r>
            <a:r>
              <a:rPr lang="es-ES" sz="3600" smtClean="0">
                <a:solidFill>
                  <a:srgbClr val="90F949"/>
                </a:solidFill>
                <a:effectLst>
                  <a:outerShdw blurRad="38100" dist="38100" dir="2700000" algn="tl">
                    <a:srgbClr val="000000">
                      <a:alpha val="43137"/>
                    </a:srgbClr>
                  </a:outerShdw>
                </a:effectLst>
                <a:latin typeface="Constantia" pitchFamily="18" charset="0"/>
                <a:cs typeface="Calibri" pitchFamily="34" charset="0"/>
              </a:rPr>
              <a:t>culo</a:t>
            </a:r>
            <a:r>
              <a:rPr lang="es-ES" sz="3600" dirty="0" smtClean="0">
                <a:solidFill>
                  <a:srgbClr val="90F949"/>
                </a:solidFill>
                <a:effectLst>
                  <a:outerShdw blurRad="38100" dist="38100" dir="2700000" algn="tl">
                    <a:srgbClr val="000000">
                      <a:alpha val="43137"/>
                    </a:srgbClr>
                  </a:outerShdw>
                </a:effectLst>
                <a:latin typeface="Constantia" pitchFamily="18" charset="0"/>
                <a:cs typeface="Calibri" pitchFamily="34" charset="0"/>
              </a:rPr>
              <a:t> </a:t>
            </a:r>
            <a:r>
              <a:rPr lang="es-ES" sz="3600" dirty="0" smtClean="0">
                <a:solidFill>
                  <a:srgbClr val="90F949"/>
                </a:solidFill>
                <a:effectLst>
                  <a:outerShdw blurRad="38100" dist="38100" dir="2700000" algn="tl">
                    <a:srgbClr val="000000">
                      <a:alpha val="43137"/>
                    </a:srgbClr>
                  </a:outerShdw>
                </a:effectLst>
                <a:latin typeface="Constantia" pitchFamily="18" charset="0"/>
                <a:cs typeface="Calibri" pitchFamily="34" charset="0"/>
              </a:rPr>
              <a:t>121 </a:t>
            </a:r>
            <a:endParaRPr lang="es-MX" sz="3600" dirty="0">
              <a:solidFill>
                <a:srgbClr val="90F949"/>
              </a:solidFill>
              <a:effectLst>
                <a:outerShdw blurRad="38100" dist="38100" dir="2700000" algn="tl">
                  <a:srgbClr val="000000">
                    <a:alpha val="43137"/>
                  </a:srgbClr>
                </a:outerShdw>
              </a:effectLst>
              <a:latin typeface="Constantia" pitchFamily="18" charset="0"/>
              <a:cs typeface="Calibri" pitchFamily="34" charset="0"/>
            </a:endParaRPr>
          </a:p>
        </p:txBody>
      </p:sp>
      <p:sp>
        <p:nvSpPr>
          <p:cNvPr id="2" name="1 Rectángulo"/>
          <p:cNvSpPr/>
          <p:nvPr/>
        </p:nvSpPr>
        <p:spPr>
          <a:xfrm>
            <a:off x="0" y="1009930"/>
            <a:ext cx="5818909" cy="457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52516" y="257340"/>
            <a:ext cx="652541" cy="798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0" name="9 Conector recto"/>
          <p:cNvCxnSpPr/>
          <p:nvPr/>
        </p:nvCxnSpPr>
        <p:spPr>
          <a:xfrm>
            <a:off x="8805057" y="995431"/>
            <a:ext cx="0" cy="5322242"/>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11" name="10 CuadroTexto"/>
          <p:cNvSpPr txBox="1"/>
          <p:nvPr/>
        </p:nvSpPr>
        <p:spPr>
          <a:xfrm>
            <a:off x="210809" y="1349113"/>
            <a:ext cx="8582209" cy="6186309"/>
          </a:xfrm>
          <a:prstGeom prst="rect">
            <a:avLst/>
          </a:prstGeom>
          <a:noFill/>
        </p:spPr>
        <p:txBody>
          <a:bodyPr wrap="square" rtlCol="0">
            <a:spAutoFit/>
          </a:bodyPr>
          <a:lstStyle/>
          <a:p>
            <a:endParaRPr lang="es-ES" sz="3200" b="1" dirty="0" smtClean="0"/>
          </a:p>
          <a:p>
            <a:r>
              <a:rPr lang="es-ES" sz="3200" b="1" dirty="0" smtClean="0"/>
              <a:t>PARÀGRAFO 2º: </a:t>
            </a:r>
          </a:p>
          <a:p>
            <a:endParaRPr lang="es-CO" sz="3200" dirty="0" smtClean="0">
              <a:latin typeface="Estrangelo Edessa" pitchFamily="66" charset="0"/>
              <a:cs typeface="Estrangelo Edessa" pitchFamily="66" charset="0"/>
            </a:endParaRPr>
          </a:p>
          <a:p>
            <a:pPr algn="just"/>
            <a:r>
              <a:rPr lang="es-CO" sz="3200" dirty="0" smtClean="0">
                <a:latin typeface="Estrangelo Edessa" pitchFamily="66" charset="0"/>
                <a:cs typeface="Estrangelo Edessa" pitchFamily="66" charset="0"/>
              </a:rPr>
              <a:t>“Las requisas deben llevarse a cabo  con un enfoque diferencial, que tenga en cuenta las necesidades y riesgos especiales inehrentes de las diferentes poblaciones privadas de la libertad</a:t>
            </a:r>
            <a:r>
              <a:rPr lang="es-ES" sz="3200" dirty="0" smtClean="0"/>
              <a:t>. Se realizará de acuerdo a las ordenes permanentes y directrices recibidas del Director General INPEC”.</a:t>
            </a:r>
          </a:p>
          <a:p>
            <a:r>
              <a:rPr lang="es-CO" b="1" dirty="0">
                <a:latin typeface="Constantia"/>
                <a:cs typeface="Constantia"/>
              </a:rPr>
              <a:t/>
            </a:r>
            <a:br>
              <a:rPr lang="es-CO" b="1" dirty="0">
                <a:latin typeface="Constantia"/>
                <a:cs typeface="Constantia"/>
              </a:rPr>
            </a:br>
            <a:r>
              <a:rPr lang="es-CO" b="1" dirty="0">
                <a:latin typeface="Constantia"/>
                <a:cs typeface="Constantia"/>
              </a:rPr>
              <a:t/>
            </a:r>
            <a:br>
              <a:rPr lang="es-CO" b="1" dirty="0">
                <a:latin typeface="Constantia"/>
                <a:cs typeface="Constantia"/>
              </a:rPr>
            </a:br>
            <a:r>
              <a:rPr lang="es-CO" b="1" dirty="0">
                <a:latin typeface="Constantia"/>
                <a:cs typeface="Constantia"/>
              </a:rPr>
              <a:t/>
            </a:r>
            <a:br>
              <a:rPr lang="es-CO" b="1" dirty="0">
                <a:latin typeface="Constantia"/>
                <a:cs typeface="Constantia"/>
              </a:rPr>
            </a:br>
            <a:r>
              <a:rPr lang="es-CO" b="1" dirty="0">
                <a:latin typeface="Constantia"/>
                <a:cs typeface="Constantia"/>
              </a:rPr>
              <a:t/>
            </a:r>
            <a:br>
              <a:rPr lang="es-CO" b="1" dirty="0">
                <a:latin typeface="Constantia"/>
                <a:cs typeface="Constantia"/>
              </a:rPr>
            </a:br>
            <a:r>
              <a:rPr lang="es-CO" b="1" dirty="0">
                <a:latin typeface="Constantia"/>
                <a:cs typeface="Constantia"/>
              </a:rPr>
              <a:t/>
            </a:r>
            <a:br>
              <a:rPr lang="es-CO" b="1" dirty="0">
                <a:latin typeface="Constantia"/>
                <a:cs typeface="Constantia"/>
              </a:rPr>
            </a:br>
            <a:endParaRPr lang="es-CO" dirty="0"/>
          </a:p>
        </p:txBody>
      </p:sp>
    </p:spTree>
    <p:extLst>
      <p:ext uri="{BB962C8B-B14F-4D97-AF65-F5344CB8AC3E}">
        <p14:creationId xmlns:p14="http://schemas.microsoft.com/office/powerpoint/2010/main" val="245488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up)">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29 Proceso"/>
          <p:cNvSpPr/>
          <p:nvPr/>
        </p:nvSpPr>
        <p:spPr>
          <a:xfrm>
            <a:off x="9237" y="491375"/>
            <a:ext cx="5818909" cy="504056"/>
          </a:xfrm>
          <a:prstGeom prst="flowChartProcess">
            <a:avLst/>
          </a:prstGeom>
          <a:solidFill>
            <a:srgbClr val="0041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06887">
              <a:defRPr/>
            </a:pPr>
            <a:r>
              <a:rPr lang="es-MX" sz="3600" dirty="0">
                <a:solidFill>
                  <a:srgbClr val="90F949"/>
                </a:solidFill>
                <a:effectLst>
                  <a:outerShdw blurRad="38100" dist="38100" dir="2700000" algn="tl">
                    <a:srgbClr val="000000">
                      <a:alpha val="43137"/>
                    </a:srgbClr>
                  </a:outerShdw>
                </a:effectLst>
                <a:latin typeface="Constantia" pitchFamily="18" charset="0"/>
                <a:cs typeface="Calibri" pitchFamily="34" charset="0"/>
              </a:rPr>
              <a:t>Reglamento General</a:t>
            </a:r>
          </a:p>
        </p:txBody>
      </p:sp>
      <p:sp>
        <p:nvSpPr>
          <p:cNvPr id="2" name="1 Rectángulo"/>
          <p:cNvSpPr/>
          <p:nvPr/>
        </p:nvSpPr>
        <p:spPr>
          <a:xfrm>
            <a:off x="0" y="1009930"/>
            <a:ext cx="5818909" cy="457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52516" y="257340"/>
            <a:ext cx="652541" cy="798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0" name="9 Conector recto"/>
          <p:cNvCxnSpPr/>
          <p:nvPr/>
        </p:nvCxnSpPr>
        <p:spPr>
          <a:xfrm>
            <a:off x="8805057" y="995431"/>
            <a:ext cx="0" cy="5322242"/>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11" name="10 CuadroTexto"/>
          <p:cNvSpPr txBox="1"/>
          <p:nvPr/>
        </p:nvSpPr>
        <p:spPr>
          <a:xfrm>
            <a:off x="130910" y="1286969"/>
            <a:ext cx="8582209" cy="7509748"/>
          </a:xfrm>
          <a:prstGeom prst="rect">
            <a:avLst/>
          </a:prstGeom>
          <a:noFill/>
        </p:spPr>
        <p:txBody>
          <a:bodyPr wrap="square" rtlCol="0">
            <a:spAutoFit/>
          </a:bodyPr>
          <a:lstStyle/>
          <a:p>
            <a:pPr algn="just"/>
            <a:r>
              <a:rPr lang="es-CO" sz="2000" b="1" dirty="0" smtClean="0"/>
              <a:t>ARTÍCULO </a:t>
            </a:r>
            <a:r>
              <a:rPr lang="es-CO" sz="2000" b="1" dirty="0"/>
              <a:t>29. </a:t>
            </a:r>
            <a:r>
              <a:rPr lang="es-ES" sz="2000" b="1" dirty="0"/>
              <a:t>EXAMEN MÉDICO DE INGRESO</a:t>
            </a:r>
            <a:r>
              <a:rPr lang="es-CO" sz="2000" dirty="0" smtClean="0">
                <a:latin typeface="Estrangelo Edessa" pitchFamily="66" charset="0"/>
                <a:cs typeface="Estrangelo Edessa" pitchFamily="66" charset="0"/>
              </a:rPr>
              <a:t>. </a:t>
            </a:r>
            <a:r>
              <a:rPr lang="es-ES_tradnl" sz="2000" b="1" dirty="0" smtClean="0"/>
              <a:t>PARÁGRAFO </a:t>
            </a:r>
            <a:r>
              <a:rPr lang="es-ES" sz="2000" b="1" dirty="0"/>
              <a:t>Ú</a:t>
            </a:r>
            <a:r>
              <a:rPr lang="es-ES" sz="2000" b="1" dirty="0" smtClean="0"/>
              <a:t>NICO</a:t>
            </a:r>
            <a:r>
              <a:rPr lang="es-ES" sz="2000" b="1" dirty="0" smtClean="0"/>
              <a:t>:</a:t>
            </a:r>
            <a:endParaRPr lang="es-ES_tradnl" sz="2000" b="1" dirty="0" smtClean="0"/>
          </a:p>
          <a:p>
            <a:pPr algn="just"/>
            <a:r>
              <a:rPr lang="es-ES_tradnl" sz="2800" dirty="0" smtClean="0"/>
              <a:t> “Sí</a:t>
            </a:r>
            <a:r>
              <a:rPr lang="es-ES_tradnl" sz="2800" b="1" dirty="0" smtClean="0"/>
              <a:t> </a:t>
            </a:r>
            <a:r>
              <a:rPr lang="es-ES_tradnl" sz="2800" dirty="0"/>
              <a:t>durante la realización del </a:t>
            </a:r>
            <a:r>
              <a:rPr lang="es-ES_tradnl" sz="2800" dirty="0" smtClean="0"/>
              <a:t>exámen médico de ingreso al establecimiento de la persona LGBTI  se evidencia que ha tenido o tiene tratamientos </a:t>
            </a:r>
          </a:p>
          <a:p>
            <a:pPr algn="just"/>
            <a:r>
              <a:rPr lang="es-ES_tradnl" sz="2800" dirty="0" smtClean="0"/>
              <a:t> </a:t>
            </a:r>
            <a:r>
              <a:rPr lang="es-ES_tradnl" sz="2800" dirty="0"/>
              <a:t>hormonales </a:t>
            </a:r>
            <a:r>
              <a:rPr lang="es-ES_tradnl" sz="2800" dirty="0" smtClean="0"/>
              <a:t>y/o transformación corporal, deberá realizarse el proceso establecido en el Modelo de Atención</a:t>
            </a:r>
            <a:r>
              <a:rPr lang="es-ES" sz="2800" dirty="0" smtClean="0"/>
              <a:t> Integral </a:t>
            </a:r>
            <a:r>
              <a:rPr lang="es-ES_tradnl" sz="2800" dirty="0" smtClean="0"/>
              <a:t> en Salud para Personas </a:t>
            </a:r>
            <a:r>
              <a:rPr lang="es-ES_tradnl" sz="2800" dirty="0"/>
              <a:t>P</a:t>
            </a:r>
            <a:r>
              <a:rPr lang="es-ES_tradnl" sz="2800" dirty="0" smtClean="0"/>
              <a:t>rivadas de la Libertad y en el respectivo Manual Técnico</a:t>
            </a:r>
            <a:r>
              <a:rPr lang="es-ES" sz="2800" dirty="0" smtClean="0"/>
              <a:t> Operativo en Salud. </a:t>
            </a:r>
          </a:p>
          <a:p>
            <a:pPr algn="just"/>
            <a:r>
              <a:rPr lang="es-ES" sz="2800" dirty="0" smtClean="0"/>
              <a:t>En todo caso debe priorizarse la atención cuando se evidencien complicaciones en salud derivadas de procesos de transformación corporal o de cualquier otra naturaleza”.</a:t>
            </a:r>
            <a:endParaRPr lang="es-ES_tradnl" sz="2800" dirty="0" smtClean="0"/>
          </a:p>
          <a:p>
            <a:endParaRPr lang="es-ES_tradnl" dirty="0"/>
          </a:p>
          <a:p>
            <a:r>
              <a:rPr lang="es-CO" b="1" dirty="0">
                <a:latin typeface="Constantia"/>
                <a:cs typeface="Constantia"/>
              </a:rPr>
              <a:t/>
            </a:r>
            <a:br>
              <a:rPr lang="es-CO" b="1" dirty="0">
                <a:latin typeface="Constantia"/>
                <a:cs typeface="Constantia"/>
              </a:rPr>
            </a:br>
            <a:r>
              <a:rPr lang="es-CO" b="1" dirty="0">
                <a:latin typeface="Constantia"/>
                <a:cs typeface="Constantia"/>
              </a:rPr>
              <a:t/>
            </a:r>
            <a:br>
              <a:rPr lang="es-CO" b="1" dirty="0">
                <a:latin typeface="Constantia"/>
                <a:cs typeface="Constantia"/>
              </a:rPr>
            </a:br>
            <a:r>
              <a:rPr lang="es-CO" b="1" dirty="0">
                <a:latin typeface="Constantia"/>
                <a:cs typeface="Constantia"/>
              </a:rPr>
              <a:t/>
            </a:r>
            <a:br>
              <a:rPr lang="es-CO" b="1" dirty="0">
                <a:latin typeface="Constantia"/>
                <a:cs typeface="Constantia"/>
              </a:rPr>
            </a:br>
            <a:r>
              <a:rPr lang="es-CO" b="1" dirty="0">
                <a:latin typeface="Constantia"/>
                <a:cs typeface="Constantia"/>
              </a:rPr>
              <a:t/>
            </a:r>
            <a:br>
              <a:rPr lang="es-CO" b="1" dirty="0">
                <a:latin typeface="Constantia"/>
                <a:cs typeface="Constantia"/>
              </a:rPr>
            </a:br>
            <a:r>
              <a:rPr lang="es-CO" b="1" dirty="0">
                <a:latin typeface="Constantia"/>
                <a:cs typeface="Constantia"/>
              </a:rPr>
              <a:t/>
            </a:r>
            <a:br>
              <a:rPr lang="es-CO" b="1" dirty="0">
                <a:latin typeface="Constantia"/>
                <a:cs typeface="Constantia"/>
              </a:rPr>
            </a:br>
            <a:endParaRPr lang="es-CO" dirty="0"/>
          </a:p>
        </p:txBody>
      </p:sp>
    </p:spTree>
    <p:extLst>
      <p:ext uri="{BB962C8B-B14F-4D97-AF65-F5344CB8AC3E}">
        <p14:creationId xmlns:p14="http://schemas.microsoft.com/office/powerpoint/2010/main" val="1644633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up)">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29 Proceso"/>
          <p:cNvSpPr/>
          <p:nvPr/>
        </p:nvSpPr>
        <p:spPr>
          <a:xfrm>
            <a:off x="9237" y="491375"/>
            <a:ext cx="5818909" cy="504056"/>
          </a:xfrm>
          <a:prstGeom prst="flowChartProcess">
            <a:avLst/>
          </a:prstGeom>
          <a:solidFill>
            <a:srgbClr val="0041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06887">
              <a:defRPr/>
            </a:pPr>
            <a:r>
              <a:rPr lang="es-MX" sz="3600" dirty="0" smtClean="0">
                <a:solidFill>
                  <a:srgbClr val="90F949"/>
                </a:solidFill>
                <a:effectLst>
                  <a:outerShdw blurRad="38100" dist="38100" dir="2700000" algn="tl">
                    <a:srgbClr val="000000">
                      <a:alpha val="43137"/>
                    </a:srgbClr>
                  </a:outerShdw>
                </a:effectLst>
                <a:latin typeface="Constantia" pitchFamily="18" charset="0"/>
                <a:cs typeface="Calibri" pitchFamily="34" charset="0"/>
              </a:rPr>
              <a:t>Reglamento General</a:t>
            </a:r>
            <a:endParaRPr lang="es-MX" sz="3600" dirty="0">
              <a:solidFill>
                <a:srgbClr val="90F949"/>
              </a:solidFill>
              <a:effectLst>
                <a:outerShdw blurRad="38100" dist="38100" dir="2700000" algn="tl">
                  <a:srgbClr val="000000">
                    <a:alpha val="43137"/>
                  </a:srgbClr>
                </a:outerShdw>
              </a:effectLst>
              <a:latin typeface="Constantia" pitchFamily="18" charset="0"/>
              <a:cs typeface="Calibri" pitchFamily="34" charset="0"/>
            </a:endParaRPr>
          </a:p>
        </p:txBody>
      </p:sp>
      <p:sp>
        <p:nvSpPr>
          <p:cNvPr id="2" name="1 Rectángulo"/>
          <p:cNvSpPr/>
          <p:nvPr/>
        </p:nvSpPr>
        <p:spPr>
          <a:xfrm>
            <a:off x="0" y="1009930"/>
            <a:ext cx="5818909" cy="457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52516" y="257340"/>
            <a:ext cx="652541" cy="798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0" name="9 Conector recto"/>
          <p:cNvCxnSpPr/>
          <p:nvPr/>
        </p:nvCxnSpPr>
        <p:spPr>
          <a:xfrm>
            <a:off x="8805057" y="995431"/>
            <a:ext cx="0" cy="5322242"/>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11" name="10 CuadroTexto"/>
          <p:cNvSpPr txBox="1"/>
          <p:nvPr/>
        </p:nvSpPr>
        <p:spPr>
          <a:xfrm>
            <a:off x="210809" y="1349113"/>
            <a:ext cx="8582209" cy="6955750"/>
          </a:xfrm>
          <a:prstGeom prst="rect">
            <a:avLst/>
          </a:prstGeom>
          <a:noFill/>
        </p:spPr>
        <p:txBody>
          <a:bodyPr wrap="square" rtlCol="0">
            <a:spAutoFit/>
          </a:bodyPr>
          <a:lstStyle/>
          <a:p>
            <a:r>
              <a:rPr lang="es-CO" sz="3200" b="1" dirty="0"/>
              <a:t>ARTÍCULO 36. </a:t>
            </a:r>
            <a:r>
              <a:rPr lang="es-ES" sz="3200" b="1" dirty="0"/>
              <a:t>CRITERIOS DE CLASIFICACION</a:t>
            </a:r>
            <a:r>
              <a:rPr lang="es-ES_tradnl" sz="3200" b="1" dirty="0"/>
              <a:t>:</a:t>
            </a:r>
            <a:r>
              <a:rPr lang="es-CO" sz="3200" b="1" dirty="0"/>
              <a:t> </a:t>
            </a:r>
            <a:r>
              <a:rPr lang="es-CO" sz="3200" b="1" dirty="0" smtClean="0"/>
              <a:t>PAR</a:t>
            </a:r>
            <a:r>
              <a:rPr lang="es-ES" sz="3200" b="1" dirty="0" smtClean="0"/>
              <a:t>ÀGRAFO </a:t>
            </a:r>
            <a:r>
              <a:rPr lang="es-ES_tradnl" sz="3200" b="1" dirty="0" smtClean="0"/>
              <a:t>DOS:</a:t>
            </a:r>
          </a:p>
          <a:p>
            <a:endParaRPr lang="es-ES_tradnl" sz="3200" b="1" dirty="0" smtClean="0"/>
          </a:p>
          <a:p>
            <a:pPr algn="just"/>
            <a:r>
              <a:rPr lang="es-ES_tradnl" sz="3200" dirty="0" smtClean="0"/>
              <a:t> “La orientación sexual, identidad y expresión de genero de las personas privadas de la libertad </a:t>
            </a:r>
            <a:r>
              <a:rPr lang="es-ES" sz="3200" dirty="0" smtClean="0"/>
              <a:t> bajo ninguna circunstancia serán criterios  para su clasificación por parte del establecimiento de reclusión. Esto sin perjuicio de las causales de traslado establecidas  en la Ley y en el presente reglamento”.</a:t>
            </a:r>
            <a:endParaRPr lang="es-ES_tradnl" sz="3200" dirty="0" smtClean="0"/>
          </a:p>
          <a:p>
            <a:endParaRPr lang="es-ES_tradnl" dirty="0"/>
          </a:p>
          <a:p>
            <a:r>
              <a:rPr lang="es-CO" b="1" dirty="0">
                <a:latin typeface="Constantia"/>
                <a:cs typeface="Constantia"/>
              </a:rPr>
              <a:t/>
            </a:r>
            <a:br>
              <a:rPr lang="es-CO" b="1" dirty="0">
                <a:latin typeface="Constantia"/>
                <a:cs typeface="Constantia"/>
              </a:rPr>
            </a:br>
            <a:r>
              <a:rPr lang="es-CO" b="1" dirty="0">
                <a:latin typeface="Constantia"/>
                <a:cs typeface="Constantia"/>
              </a:rPr>
              <a:t/>
            </a:r>
            <a:br>
              <a:rPr lang="es-CO" b="1" dirty="0">
                <a:latin typeface="Constantia"/>
                <a:cs typeface="Constantia"/>
              </a:rPr>
            </a:br>
            <a:r>
              <a:rPr lang="es-CO" b="1" dirty="0">
                <a:latin typeface="Constantia"/>
                <a:cs typeface="Constantia"/>
              </a:rPr>
              <a:t/>
            </a:r>
            <a:br>
              <a:rPr lang="es-CO" b="1" dirty="0">
                <a:latin typeface="Constantia"/>
                <a:cs typeface="Constantia"/>
              </a:rPr>
            </a:br>
            <a:r>
              <a:rPr lang="es-CO" b="1" dirty="0">
                <a:latin typeface="Constantia"/>
                <a:cs typeface="Constantia"/>
              </a:rPr>
              <a:t/>
            </a:r>
            <a:br>
              <a:rPr lang="es-CO" b="1" dirty="0">
                <a:latin typeface="Constantia"/>
                <a:cs typeface="Constantia"/>
              </a:rPr>
            </a:br>
            <a:r>
              <a:rPr lang="es-CO" b="1" dirty="0">
                <a:latin typeface="Constantia"/>
                <a:cs typeface="Constantia"/>
              </a:rPr>
              <a:t/>
            </a:r>
            <a:br>
              <a:rPr lang="es-CO" b="1" dirty="0">
                <a:latin typeface="Constantia"/>
                <a:cs typeface="Constantia"/>
              </a:rPr>
            </a:br>
            <a:endParaRPr lang="es-CO" dirty="0"/>
          </a:p>
        </p:txBody>
      </p:sp>
    </p:spTree>
    <p:extLst>
      <p:ext uri="{BB962C8B-B14F-4D97-AF65-F5344CB8AC3E}">
        <p14:creationId xmlns:p14="http://schemas.microsoft.com/office/powerpoint/2010/main" val="623331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up)">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29 Proceso"/>
          <p:cNvSpPr/>
          <p:nvPr/>
        </p:nvSpPr>
        <p:spPr>
          <a:xfrm>
            <a:off x="9237" y="491375"/>
            <a:ext cx="5818909" cy="504056"/>
          </a:xfrm>
          <a:prstGeom prst="flowChartProcess">
            <a:avLst/>
          </a:prstGeom>
          <a:solidFill>
            <a:srgbClr val="0041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06887">
              <a:defRPr/>
            </a:pPr>
            <a:r>
              <a:rPr lang="es-MX" sz="3600" dirty="0">
                <a:solidFill>
                  <a:srgbClr val="90F949"/>
                </a:solidFill>
                <a:effectLst>
                  <a:outerShdw blurRad="38100" dist="38100" dir="2700000" algn="tl">
                    <a:srgbClr val="000000">
                      <a:alpha val="43137"/>
                    </a:srgbClr>
                  </a:outerShdw>
                </a:effectLst>
                <a:latin typeface="Constantia" pitchFamily="18" charset="0"/>
                <a:cs typeface="Calibri" pitchFamily="34" charset="0"/>
              </a:rPr>
              <a:t>Reglamento General</a:t>
            </a:r>
          </a:p>
        </p:txBody>
      </p:sp>
      <p:sp>
        <p:nvSpPr>
          <p:cNvPr id="2" name="1 Rectángulo"/>
          <p:cNvSpPr/>
          <p:nvPr/>
        </p:nvSpPr>
        <p:spPr>
          <a:xfrm>
            <a:off x="0" y="1009930"/>
            <a:ext cx="5818909" cy="457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52516" y="257340"/>
            <a:ext cx="652541" cy="798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0" name="9 Conector recto"/>
          <p:cNvCxnSpPr/>
          <p:nvPr/>
        </p:nvCxnSpPr>
        <p:spPr>
          <a:xfrm>
            <a:off x="8805057" y="995431"/>
            <a:ext cx="0" cy="5322242"/>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11" name="10 CuadroTexto"/>
          <p:cNvSpPr txBox="1"/>
          <p:nvPr/>
        </p:nvSpPr>
        <p:spPr>
          <a:xfrm>
            <a:off x="210809" y="1349113"/>
            <a:ext cx="8582209" cy="6894195"/>
          </a:xfrm>
          <a:prstGeom prst="rect">
            <a:avLst/>
          </a:prstGeom>
          <a:noFill/>
        </p:spPr>
        <p:txBody>
          <a:bodyPr wrap="square" rtlCol="0">
            <a:spAutoFit/>
          </a:bodyPr>
          <a:lstStyle/>
          <a:p>
            <a:r>
              <a:rPr lang="es-CO" sz="3200" b="1" dirty="0"/>
              <a:t>ARTÍCULO </a:t>
            </a:r>
            <a:r>
              <a:rPr lang="es-CO" sz="3200" b="1" dirty="0" smtClean="0"/>
              <a:t>49</a:t>
            </a:r>
            <a:r>
              <a:rPr lang="es-CO" sz="3200" b="1" dirty="0"/>
              <a:t>. </a:t>
            </a:r>
            <a:r>
              <a:rPr lang="es-ES" sz="3200" b="1" dirty="0" smtClean="0"/>
              <a:t>ELEMENTOS PERMITIDOS EN RAZON AL ENFOQUE DIFERENCIAL:</a:t>
            </a:r>
          </a:p>
          <a:p>
            <a:pPr algn="just"/>
            <a:r>
              <a:rPr lang="es-ES" sz="3200" dirty="0" smtClean="0"/>
              <a:t>“E</a:t>
            </a:r>
            <a:r>
              <a:rPr lang="es-ES_tradnl" sz="3200" dirty="0" smtClean="0"/>
              <a:t>l Director del establecimiento permitir</a:t>
            </a:r>
            <a:r>
              <a:rPr lang="es-ES" sz="3200" dirty="0" smtClean="0"/>
              <a:t>à el ingreso y tenencia de objetos de conformidad con los lineamientos que expida el Director General, orientados a garantizar los derechos a la igualdad, la accesibilidad, al libre desarrollo de la personalidad en razón de su sexo, genero, orientación sexual y expresión de genero, raza, etnia, religión y  situación de discapacidad de las personas privadas de la libertad”.  </a:t>
            </a:r>
            <a:r>
              <a:rPr lang="es-CO" b="1" dirty="0">
                <a:latin typeface="Constantia"/>
                <a:cs typeface="Constantia"/>
              </a:rPr>
              <a:t/>
            </a:r>
            <a:br>
              <a:rPr lang="es-CO" b="1" dirty="0">
                <a:latin typeface="Constantia"/>
                <a:cs typeface="Constantia"/>
              </a:rPr>
            </a:br>
            <a:r>
              <a:rPr lang="es-CO" b="1" dirty="0">
                <a:latin typeface="Constantia"/>
                <a:cs typeface="Constantia"/>
              </a:rPr>
              <a:t/>
            </a:r>
            <a:br>
              <a:rPr lang="es-CO" b="1" dirty="0">
                <a:latin typeface="Constantia"/>
                <a:cs typeface="Constantia"/>
              </a:rPr>
            </a:br>
            <a:r>
              <a:rPr lang="es-CO" b="1" dirty="0">
                <a:latin typeface="Constantia"/>
                <a:cs typeface="Constantia"/>
              </a:rPr>
              <a:t/>
            </a:r>
            <a:br>
              <a:rPr lang="es-CO" b="1" dirty="0">
                <a:latin typeface="Constantia"/>
                <a:cs typeface="Constantia"/>
              </a:rPr>
            </a:br>
            <a:r>
              <a:rPr lang="es-CO" b="1" dirty="0">
                <a:latin typeface="Constantia"/>
                <a:cs typeface="Constantia"/>
              </a:rPr>
              <a:t/>
            </a:r>
            <a:br>
              <a:rPr lang="es-CO" b="1" dirty="0">
                <a:latin typeface="Constantia"/>
                <a:cs typeface="Constantia"/>
              </a:rPr>
            </a:br>
            <a:r>
              <a:rPr lang="es-CO" b="1" dirty="0">
                <a:latin typeface="Constantia"/>
                <a:cs typeface="Constantia"/>
              </a:rPr>
              <a:t/>
            </a:r>
            <a:br>
              <a:rPr lang="es-CO" b="1" dirty="0">
                <a:latin typeface="Constantia"/>
                <a:cs typeface="Constantia"/>
              </a:rPr>
            </a:br>
            <a:endParaRPr lang="es-CO" dirty="0"/>
          </a:p>
        </p:txBody>
      </p:sp>
    </p:spTree>
    <p:extLst>
      <p:ext uri="{BB962C8B-B14F-4D97-AF65-F5344CB8AC3E}">
        <p14:creationId xmlns:p14="http://schemas.microsoft.com/office/powerpoint/2010/main" val="537427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up)">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29 Proceso"/>
          <p:cNvSpPr/>
          <p:nvPr/>
        </p:nvSpPr>
        <p:spPr>
          <a:xfrm>
            <a:off x="9237" y="491375"/>
            <a:ext cx="5818909" cy="504056"/>
          </a:xfrm>
          <a:prstGeom prst="flowChartProcess">
            <a:avLst/>
          </a:prstGeom>
          <a:solidFill>
            <a:srgbClr val="0041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06887">
              <a:defRPr/>
            </a:pPr>
            <a:r>
              <a:rPr lang="es-MX" sz="3600" dirty="0">
                <a:solidFill>
                  <a:srgbClr val="90F949"/>
                </a:solidFill>
                <a:effectLst>
                  <a:outerShdw blurRad="38100" dist="38100" dir="2700000" algn="tl">
                    <a:srgbClr val="000000">
                      <a:alpha val="43137"/>
                    </a:srgbClr>
                  </a:outerShdw>
                </a:effectLst>
                <a:latin typeface="Constantia" pitchFamily="18" charset="0"/>
                <a:cs typeface="Calibri" pitchFamily="34" charset="0"/>
              </a:rPr>
              <a:t>Reglamento General</a:t>
            </a:r>
          </a:p>
        </p:txBody>
      </p:sp>
      <p:sp>
        <p:nvSpPr>
          <p:cNvPr id="2" name="1 Rectángulo"/>
          <p:cNvSpPr/>
          <p:nvPr/>
        </p:nvSpPr>
        <p:spPr>
          <a:xfrm>
            <a:off x="0" y="1009930"/>
            <a:ext cx="5818909" cy="457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52516" y="257340"/>
            <a:ext cx="652541" cy="798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0" name="9 Conector recto"/>
          <p:cNvCxnSpPr/>
          <p:nvPr/>
        </p:nvCxnSpPr>
        <p:spPr>
          <a:xfrm>
            <a:off x="8805057" y="995431"/>
            <a:ext cx="0" cy="5322242"/>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11" name="10 CuadroTexto"/>
          <p:cNvSpPr txBox="1"/>
          <p:nvPr/>
        </p:nvSpPr>
        <p:spPr>
          <a:xfrm>
            <a:off x="210809" y="1349113"/>
            <a:ext cx="8582209" cy="7171194"/>
          </a:xfrm>
          <a:prstGeom prst="rect">
            <a:avLst/>
          </a:prstGeom>
          <a:noFill/>
        </p:spPr>
        <p:txBody>
          <a:bodyPr wrap="square" rtlCol="0">
            <a:spAutoFit/>
          </a:bodyPr>
          <a:lstStyle/>
          <a:p>
            <a:r>
              <a:rPr lang="es-CO" sz="3200" b="1" dirty="0"/>
              <a:t>ARTÍCULO </a:t>
            </a:r>
            <a:r>
              <a:rPr lang="es-CO" sz="3200" b="1" dirty="0" smtClean="0"/>
              <a:t>68. </a:t>
            </a:r>
            <a:r>
              <a:rPr lang="es-ES" sz="3200" b="1" dirty="0" smtClean="0"/>
              <a:t>PARAMETROS PARA EL INGRESO DE VISITAS. </a:t>
            </a:r>
            <a:r>
              <a:rPr lang="es-ES" sz="3200" b="1" dirty="0" smtClean="0"/>
              <a:t>PARÁGRAFO </a:t>
            </a:r>
            <a:r>
              <a:rPr lang="es-ES" sz="3200" b="1" dirty="0" smtClean="0"/>
              <a:t>1º: </a:t>
            </a:r>
            <a:endParaRPr lang="es-CO" sz="3200" dirty="0" smtClean="0">
              <a:latin typeface="Estrangelo Edessa" pitchFamily="66" charset="0"/>
              <a:cs typeface="Estrangelo Edessa" pitchFamily="66" charset="0"/>
            </a:endParaRPr>
          </a:p>
          <a:p>
            <a:pPr algn="just"/>
            <a:r>
              <a:rPr lang="es-ES_tradnl" sz="3200" dirty="0" smtClean="0"/>
              <a:t>“Las personas trans e intersexuales podrá</a:t>
            </a:r>
            <a:r>
              <a:rPr lang="es-ES" sz="3200" dirty="0" smtClean="0"/>
              <a:t>n elegir un día de visita de conformidad con los horarios establecidos en cada ERON. El personal de Custodia y Vigilancia estará debidamente capacitado para la correcta y razonable ejecución de registros y requisas sobre las personas visitantes.</a:t>
            </a:r>
          </a:p>
          <a:p>
            <a:pPr algn="just"/>
            <a:r>
              <a:rPr lang="es-ES" sz="3200" dirty="0" smtClean="0"/>
              <a:t>Los establecimientos  de reclusión con el objetivo de garantizar los derechos de las personas trans</a:t>
            </a:r>
          </a:p>
          <a:p>
            <a:r>
              <a:rPr lang="es-CO" b="1" dirty="0">
                <a:latin typeface="Constantia"/>
                <a:cs typeface="Constantia"/>
              </a:rPr>
              <a:t/>
            </a:r>
            <a:br>
              <a:rPr lang="es-CO" b="1" dirty="0">
                <a:latin typeface="Constantia"/>
                <a:cs typeface="Constantia"/>
              </a:rPr>
            </a:br>
            <a:r>
              <a:rPr lang="es-CO" b="1" dirty="0">
                <a:latin typeface="Constantia"/>
                <a:cs typeface="Constantia"/>
              </a:rPr>
              <a:t/>
            </a:r>
            <a:br>
              <a:rPr lang="es-CO" b="1" dirty="0">
                <a:latin typeface="Constantia"/>
                <a:cs typeface="Constantia"/>
              </a:rPr>
            </a:br>
            <a:r>
              <a:rPr lang="es-CO" b="1" dirty="0">
                <a:latin typeface="Constantia"/>
                <a:cs typeface="Constantia"/>
              </a:rPr>
              <a:t/>
            </a:r>
            <a:br>
              <a:rPr lang="es-CO" b="1" dirty="0">
                <a:latin typeface="Constantia"/>
                <a:cs typeface="Constantia"/>
              </a:rPr>
            </a:br>
            <a:r>
              <a:rPr lang="es-CO" b="1" dirty="0">
                <a:latin typeface="Constantia"/>
                <a:cs typeface="Constantia"/>
              </a:rPr>
              <a:t/>
            </a:r>
            <a:br>
              <a:rPr lang="es-CO" b="1" dirty="0">
                <a:latin typeface="Constantia"/>
                <a:cs typeface="Constantia"/>
              </a:rPr>
            </a:br>
            <a:r>
              <a:rPr lang="es-CO" b="1" dirty="0">
                <a:latin typeface="Constantia"/>
                <a:cs typeface="Constantia"/>
              </a:rPr>
              <a:t/>
            </a:r>
            <a:br>
              <a:rPr lang="es-CO" b="1" dirty="0">
                <a:latin typeface="Constantia"/>
                <a:cs typeface="Constantia"/>
              </a:rPr>
            </a:br>
            <a:endParaRPr lang="es-CO" dirty="0"/>
          </a:p>
        </p:txBody>
      </p:sp>
    </p:spTree>
    <p:extLst>
      <p:ext uri="{BB962C8B-B14F-4D97-AF65-F5344CB8AC3E}">
        <p14:creationId xmlns:p14="http://schemas.microsoft.com/office/powerpoint/2010/main" val="2135536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up)">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29 Proceso"/>
          <p:cNvSpPr/>
          <p:nvPr/>
        </p:nvSpPr>
        <p:spPr>
          <a:xfrm>
            <a:off x="9237" y="491375"/>
            <a:ext cx="5818909" cy="504056"/>
          </a:xfrm>
          <a:prstGeom prst="flowChartProcess">
            <a:avLst/>
          </a:prstGeom>
          <a:solidFill>
            <a:srgbClr val="0041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06887">
              <a:defRPr/>
            </a:pPr>
            <a:r>
              <a:rPr lang="es-MX" sz="3600" dirty="0">
                <a:solidFill>
                  <a:srgbClr val="90F949"/>
                </a:solidFill>
                <a:effectLst>
                  <a:outerShdw blurRad="38100" dist="38100" dir="2700000" algn="tl">
                    <a:srgbClr val="000000">
                      <a:alpha val="43137"/>
                    </a:srgbClr>
                  </a:outerShdw>
                </a:effectLst>
                <a:latin typeface="Constantia" pitchFamily="18" charset="0"/>
                <a:cs typeface="Calibri" pitchFamily="34" charset="0"/>
              </a:rPr>
              <a:t>Reglamento </a:t>
            </a:r>
            <a:r>
              <a:rPr lang="es-MX" sz="3600" dirty="0" smtClean="0">
                <a:solidFill>
                  <a:srgbClr val="90F949"/>
                </a:solidFill>
                <a:effectLst>
                  <a:outerShdw blurRad="38100" dist="38100" dir="2700000" algn="tl">
                    <a:srgbClr val="000000">
                      <a:alpha val="43137"/>
                    </a:srgbClr>
                  </a:outerShdw>
                </a:effectLst>
                <a:latin typeface="Constantia" pitchFamily="18" charset="0"/>
                <a:cs typeface="Calibri" pitchFamily="34" charset="0"/>
              </a:rPr>
              <a:t>General Art.68</a:t>
            </a:r>
            <a:endParaRPr lang="es-MX" sz="3600" dirty="0">
              <a:solidFill>
                <a:srgbClr val="90F949"/>
              </a:solidFill>
              <a:effectLst>
                <a:outerShdw blurRad="38100" dist="38100" dir="2700000" algn="tl">
                  <a:srgbClr val="000000">
                    <a:alpha val="43137"/>
                  </a:srgbClr>
                </a:outerShdw>
              </a:effectLst>
              <a:latin typeface="Constantia" pitchFamily="18" charset="0"/>
              <a:cs typeface="Calibri" pitchFamily="34" charset="0"/>
            </a:endParaRPr>
          </a:p>
        </p:txBody>
      </p:sp>
      <p:sp>
        <p:nvSpPr>
          <p:cNvPr id="2" name="1 Rectángulo"/>
          <p:cNvSpPr/>
          <p:nvPr/>
        </p:nvSpPr>
        <p:spPr>
          <a:xfrm>
            <a:off x="0" y="1009930"/>
            <a:ext cx="5818909" cy="457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52516" y="257340"/>
            <a:ext cx="652541" cy="798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0" name="9 Conector recto"/>
          <p:cNvCxnSpPr/>
          <p:nvPr/>
        </p:nvCxnSpPr>
        <p:spPr>
          <a:xfrm>
            <a:off x="8805057" y="995431"/>
            <a:ext cx="0" cy="5322242"/>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11" name="10 CuadroTexto"/>
          <p:cNvSpPr txBox="1"/>
          <p:nvPr/>
        </p:nvSpPr>
        <p:spPr>
          <a:xfrm>
            <a:off x="210809" y="1349113"/>
            <a:ext cx="8582209" cy="6678751"/>
          </a:xfrm>
          <a:prstGeom prst="rect">
            <a:avLst/>
          </a:prstGeom>
          <a:noFill/>
        </p:spPr>
        <p:txBody>
          <a:bodyPr wrap="square" rtlCol="0">
            <a:spAutoFit/>
          </a:bodyPr>
          <a:lstStyle/>
          <a:p>
            <a:pPr algn="just"/>
            <a:r>
              <a:rPr lang="es-ES_tradnl" sz="3200" dirty="0"/>
              <a:t> </a:t>
            </a:r>
            <a:r>
              <a:rPr lang="es-ES" sz="3200" dirty="0" smtClean="0"/>
              <a:t>e intersexuales deben tener disponibilidad de funcionarios del Cuerpo de Custodia y Vigilancia de ambos sexos, debidamente capacitados durante los días de visita de conformidad con los procedimientos, medios y métodos establecidos.</a:t>
            </a:r>
          </a:p>
          <a:p>
            <a:pPr algn="just"/>
            <a:r>
              <a:rPr lang="es-ES" sz="3200" dirty="0" smtClean="0"/>
              <a:t>PARÂGRAFO 2: Las personas trans que estén  autorizadas para ingresar al establecimiento en calidad de visitantes, pueden hacerlo el día establecido en el reglamento de régimen interno para el genero que corresponda con la identidad”.</a:t>
            </a:r>
          </a:p>
          <a:p>
            <a:r>
              <a:rPr lang="es-CO" b="1" dirty="0">
                <a:latin typeface="Constantia"/>
                <a:cs typeface="Constantia"/>
              </a:rPr>
              <a:t/>
            </a:r>
            <a:br>
              <a:rPr lang="es-CO" b="1" dirty="0">
                <a:latin typeface="Constantia"/>
                <a:cs typeface="Constantia"/>
              </a:rPr>
            </a:br>
            <a:r>
              <a:rPr lang="es-CO" b="1" dirty="0">
                <a:latin typeface="Constantia"/>
                <a:cs typeface="Constantia"/>
              </a:rPr>
              <a:t/>
            </a:r>
            <a:br>
              <a:rPr lang="es-CO" b="1" dirty="0">
                <a:latin typeface="Constantia"/>
                <a:cs typeface="Constantia"/>
              </a:rPr>
            </a:br>
            <a:r>
              <a:rPr lang="es-CO" b="1" dirty="0">
                <a:latin typeface="Constantia"/>
                <a:cs typeface="Constantia"/>
              </a:rPr>
              <a:t/>
            </a:r>
            <a:br>
              <a:rPr lang="es-CO" b="1" dirty="0">
                <a:latin typeface="Constantia"/>
                <a:cs typeface="Constantia"/>
              </a:rPr>
            </a:br>
            <a:r>
              <a:rPr lang="es-CO" b="1" dirty="0">
                <a:latin typeface="Constantia"/>
                <a:cs typeface="Constantia"/>
              </a:rPr>
              <a:t/>
            </a:r>
            <a:br>
              <a:rPr lang="es-CO" b="1" dirty="0">
                <a:latin typeface="Constantia"/>
                <a:cs typeface="Constantia"/>
              </a:rPr>
            </a:br>
            <a:r>
              <a:rPr lang="es-CO" b="1" dirty="0">
                <a:latin typeface="Constantia"/>
                <a:cs typeface="Constantia"/>
              </a:rPr>
              <a:t/>
            </a:r>
            <a:br>
              <a:rPr lang="es-CO" b="1" dirty="0">
                <a:latin typeface="Constantia"/>
                <a:cs typeface="Constantia"/>
              </a:rPr>
            </a:br>
            <a:endParaRPr lang="es-CO" dirty="0"/>
          </a:p>
        </p:txBody>
      </p:sp>
    </p:spTree>
    <p:extLst>
      <p:ext uri="{BB962C8B-B14F-4D97-AF65-F5344CB8AC3E}">
        <p14:creationId xmlns:p14="http://schemas.microsoft.com/office/powerpoint/2010/main" val="1638237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up)">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29 Proceso"/>
          <p:cNvSpPr/>
          <p:nvPr/>
        </p:nvSpPr>
        <p:spPr>
          <a:xfrm>
            <a:off x="9237" y="257340"/>
            <a:ext cx="6537867" cy="738091"/>
          </a:xfrm>
          <a:prstGeom prst="flowChartProcess">
            <a:avLst/>
          </a:prstGeom>
          <a:solidFill>
            <a:srgbClr val="0041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06887">
              <a:defRPr/>
            </a:pPr>
            <a:r>
              <a:rPr lang="es-MX" sz="3600" dirty="0">
                <a:solidFill>
                  <a:srgbClr val="90F949"/>
                </a:solidFill>
                <a:effectLst>
                  <a:outerShdw blurRad="38100" dist="38100" dir="2700000" algn="tl">
                    <a:srgbClr val="000000">
                      <a:alpha val="43137"/>
                    </a:srgbClr>
                  </a:outerShdw>
                </a:effectLst>
                <a:latin typeface="Constantia" pitchFamily="18" charset="0"/>
                <a:cs typeface="Calibri" pitchFamily="34" charset="0"/>
              </a:rPr>
              <a:t>Reglamento </a:t>
            </a:r>
            <a:r>
              <a:rPr lang="es-MX" sz="3600" dirty="0" smtClean="0">
                <a:solidFill>
                  <a:srgbClr val="90F949"/>
                </a:solidFill>
                <a:effectLst>
                  <a:outerShdw blurRad="38100" dist="38100" dir="2700000" algn="tl">
                    <a:srgbClr val="000000">
                      <a:alpha val="43137"/>
                    </a:srgbClr>
                  </a:outerShdw>
                </a:effectLst>
                <a:latin typeface="Constantia" pitchFamily="18" charset="0"/>
                <a:cs typeface="Calibri" pitchFamily="34" charset="0"/>
              </a:rPr>
              <a:t>General </a:t>
            </a:r>
            <a:r>
              <a:rPr lang="es-MX" sz="3600" dirty="0" smtClean="0">
                <a:solidFill>
                  <a:srgbClr val="90F949"/>
                </a:solidFill>
                <a:effectLst>
                  <a:outerShdw blurRad="38100" dist="38100" dir="2700000" algn="tl">
                    <a:srgbClr val="000000">
                      <a:alpha val="43137"/>
                    </a:srgbClr>
                  </a:outerShdw>
                </a:effectLst>
                <a:latin typeface="Constantia" pitchFamily="18" charset="0"/>
                <a:cs typeface="Calibri" pitchFamily="34" charset="0"/>
              </a:rPr>
              <a:t>Art</a:t>
            </a:r>
            <a:r>
              <a:rPr lang="es-ES" sz="3600" dirty="0" err="1">
                <a:solidFill>
                  <a:srgbClr val="90F949"/>
                </a:solidFill>
                <a:effectLst>
                  <a:outerShdw blurRad="38100" dist="38100" dir="2700000" algn="tl">
                    <a:srgbClr val="000000">
                      <a:alpha val="43137"/>
                    </a:srgbClr>
                  </a:outerShdw>
                </a:effectLst>
                <a:latin typeface="Constantia" pitchFamily="18" charset="0"/>
                <a:cs typeface="Calibri" pitchFamily="34" charset="0"/>
              </a:rPr>
              <a:t>í</a:t>
            </a:r>
            <a:r>
              <a:rPr lang="es-ES" sz="3600" dirty="0" err="1" smtClean="0">
                <a:solidFill>
                  <a:srgbClr val="90F949"/>
                </a:solidFill>
                <a:effectLst>
                  <a:outerShdw blurRad="38100" dist="38100" dir="2700000" algn="tl">
                    <a:srgbClr val="000000">
                      <a:alpha val="43137"/>
                    </a:srgbClr>
                  </a:outerShdw>
                </a:effectLst>
                <a:latin typeface="Constantia" pitchFamily="18" charset="0"/>
                <a:cs typeface="Calibri" pitchFamily="34" charset="0"/>
              </a:rPr>
              <a:t>culo</a:t>
            </a:r>
            <a:r>
              <a:rPr lang="es-ES" sz="3600" dirty="0" smtClean="0">
                <a:solidFill>
                  <a:srgbClr val="90F949"/>
                </a:solidFill>
                <a:effectLst>
                  <a:outerShdw blurRad="38100" dist="38100" dir="2700000" algn="tl">
                    <a:srgbClr val="000000">
                      <a:alpha val="43137"/>
                    </a:srgbClr>
                  </a:outerShdw>
                </a:effectLst>
                <a:latin typeface="Constantia" pitchFamily="18" charset="0"/>
                <a:cs typeface="Calibri" pitchFamily="34" charset="0"/>
              </a:rPr>
              <a:t> </a:t>
            </a:r>
            <a:r>
              <a:rPr lang="es-ES" sz="3600" dirty="0" smtClean="0">
                <a:solidFill>
                  <a:srgbClr val="90F949"/>
                </a:solidFill>
                <a:effectLst>
                  <a:outerShdw blurRad="38100" dist="38100" dir="2700000" algn="tl">
                    <a:srgbClr val="000000">
                      <a:alpha val="43137"/>
                    </a:srgbClr>
                  </a:outerShdw>
                </a:effectLst>
                <a:latin typeface="Constantia" pitchFamily="18" charset="0"/>
                <a:cs typeface="Calibri" pitchFamily="34" charset="0"/>
              </a:rPr>
              <a:t>68</a:t>
            </a:r>
            <a:endParaRPr lang="es-MX" sz="3600" dirty="0">
              <a:solidFill>
                <a:srgbClr val="90F949"/>
              </a:solidFill>
              <a:effectLst>
                <a:outerShdw blurRad="38100" dist="38100" dir="2700000" algn="tl">
                  <a:srgbClr val="000000">
                    <a:alpha val="43137"/>
                  </a:srgbClr>
                </a:outerShdw>
              </a:effectLst>
              <a:latin typeface="Constantia" pitchFamily="18" charset="0"/>
              <a:cs typeface="Calibri" pitchFamily="34" charset="0"/>
            </a:endParaRPr>
          </a:p>
        </p:txBody>
      </p:sp>
      <p:sp>
        <p:nvSpPr>
          <p:cNvPr id="2" name="1 Rectángulo"/>
          <p:cNvSpPr/>
          <p:nvPr/>
        </p:nvSpPr>
        <p:spPr>
          <a:xfrm>
            <a:off x="0" y="1009930"/>
            <a:ext cx="5818909" cy="457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52516" y="257340"/>
            <a:ext cx="652541" cy="798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0" name="9 Conector recto"/>
          <p:cNvCxnSpPr/>
          <p:nvPr/>
        </p:nvCxnSpPr>
        <p:spPr>
          <a:xfrm>
            <a:off x="8805057" y="995431"/>
            <a:ext cx="0" cy="5322242"/>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11" name="10 CuadroTexto"/>
          <p:cNvSpPr txBox="1"/>
          <p:nvPr/>
        </p:nvSpPr>
        <p:spPr>
          <a:xfrm>
            <a:off x="210809" y="1349113"/>
            <a:ext cx="8582209" cy="6401753"/>
          </a:xfrm>
          <a:prstGeom prst="rect">
            <a:avLst/>
          </a:prstGeom>
          <a:noFill/>
        </p:spPr>
        <p:txBody>
          <a:bodyPr wrap="square" rtlCol="0">
            <a:spAutoFit/>
          </a:bodyPr>
          <a:lstStyle/>
          <a:p>
            <a:pPr algn="just"/>
            <a:r>
              <a:rPr lang="es-ES" sz="3200" b="1" dirty="0" smtClean="0"/>
              <a:t>PARAGRAFO 4º: </a:t>
            </a:r>
            <a:r>
              <a:rPr lang="es-ES" sz="3200" dirty="0" smtClean="0"/>
              <a:t>Para la práctica de las requisas se designara un funcionario del CCV del mismo genero señalado por el visitante. En caso de las personas trans se tendrá en cuenta el género que estas manifiesten , con independencia de lo que establezca el documento de identidad. En caso de duda se preguntará si prefiere ser requisado por un funcionario del CCV hombre o mujer. Quedan prohibidas las requisas al desnudo  y las inspecciones intrusivas”.</a:t>
            </a:r>
            <a:r>
              <a:rPr lang="es-CO" dirty="0">
                <a:latin typeface="Constantia"/>
                <a:cs typeface="Constantia"/>
              </a:rPr>
              <a:t/>
            </a:r>
            <a:br>
              <a:rPr lang="es-CO" dirty="0">
                <a:latin typeface="Constantia"/>
                <a:cs typeface="Constantia"/>
              </a:rPr>
            </a:br>
            <a:r>
              <a:rPr lang="es-CO" b="1" dirty="0">
                <a:latin typeface="Constantia"/>
                <a:cs typeface="Constantia"/>
              </a:rPr>
              <a:t/>
            </a:r>
            <a:br>
              <a:rPr lang="es-CO" b="1" dirty="0">
                <a:latin typeface="Constantia"/>
                <a:cs typeface="Constantia"/>
              </a:rPr>
            </a:br>
            <a:r>
              <a:rPr lang="es-CO" b="1" dirty="0">
                <a:latin typeface="Constantia"/>
                <a:cs typeface="Constantia"/>
              </a:rPr>
              <a:t/>
            </a:r>
            <a:br>
              <a:rPr lang="es-CO" b="1" dirty="0">
                <a:latin typeface="Constantia"/>
                <a:cs typeface="Constantia"/>
              </a:rPr>
            </a:br>
            <a:r>
              <a:rPr lang="es-CO" b="1" dirty="0">
                <a:latin typeface="Constantia"/>
                <a:cs typeface="Constantia"/>
              </a:rPr>
              <a:t/>
            </a:r>
            <a:br>
              <a:rPr lang="es-CO" b="1" dirty="0">
                <a:latin typeface="Constantia"/>
                <a:cs typeface="Constantia"/>
              </a:rPr>
            </a:br>
            <a:r>
              <a:rPr lang="es-CO" b="1" dirty="0">
                <a:latin typeface="Constantia"/>
                <a:cs typeface="Constantia"/>
              </a:rPr>
              <a:t/>
            </a:r>
            <a:br>
              <a:rPr lang="es-CO" b="1" dirty="0">
                <a:latin typeface="Constantia"/>
                <a:cs typeface="Constantia"/>
              </a:rPr>
            </a:br>
            <a:endParaRPr lang="es-CO" dirty="0"/>
          </a:p>
        </p:txBody>
      </p:sp>
    </p:spTree>
    <p:extLst>
      <p:ext uri="{BB962C8B-B14F-4D97-AF65-F5344CB8AC3E}">
        <p14:creationId xmlns:p14="http://schemas.microsoft.com/office/powerpoint/2010/main" val="793455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up)">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29 Proceso"/>
          <p:cNvSpPr/>
          <p:nvPr/>
        </p:nvSpPr>
        <p:spPr>
          <a:xfrm>
            <a:off x="9237" y="491375"/>
            <a:ext cx="5818909" cy="504056"/>
          </a:xfrm>
          <a:prstGeom prst="flowChartProcess">
            <a:avLst/>
          </a:prstGeom>
          <a:solidFill>
            <a:srgbClr val="0041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06887">
              <a:defRPr/>
            </a:pPr>
            <a:r>
              <a:rPr lang="es-MX" sz="3600" dirty="0" smtClean="0">
                <a:solidFill>
                  <a:srgbClr val="90F949"/>
                </a:solidFill>
                <a:effectLst>
                  <a:outerShdw blurRad="38100" dist="38100" dir="2700000" algn="tl">
                    <a:srgbClr val="000000">
                      <a:alpha val="43137"/>
                    </a:srgbClr>
                  </a:outerShdw>
                </a:effectLst>
                <a:latin typeface="Constantia" pitchFamily="18" charset="0"/>
                <a:cs typeface="Calibri" pitchFamily="34" charset="0"/>
              </a:rPr>
              <a:t>Reglamento General</a:t>
            </a:r>
            <a:endParaRPr lang="es-MX" sz="3600" dirty="0">
              <a:solidFill>
                <a:srgbClr val="90F949"/>
              </a:solidFill>
              <a:effectLst>
                <a:outerShdw blurRad="38100" dist="38100" dir="2700000" algn="tl">
                  <a:srgbClr val="000000">
                    <a:alpha val="43137"/>
                  </a:srgbClr>
                </a:outerShdw>
              </a:effectLst>
              <a:latin typeface="Constantia" pitchFamily="18" charset="0"/>
              <a:cs typeface="Calibri" pitchFamily="34" charset="0"/>
            </a:endParaRPr>
          </a:p>
        </p:txBody>
      </p:sp>
      <p:sp>
        <p:nvSpPr>
          <p:cNvPr id="2" name="1 Rectángulo"/>
          <p:cNvSpPr/>
          <p:nvPr/>
        </p:nvSpPr>
        <p:spPr>
          <a:xfrm>
            <a:off x="0" y="1009930"/>
            <a:ext cx="5818909" cy="457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52516" y="257340"/>
            <a:ext cx="652541" cy="798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0" name="9 Conector recto"/>
          <p:cNvCxnSpPr/>
          <p:nvPr/>
        </p:nvCxnSpPr>
        <p:spPr>
          <a:xfrm>
            <a:off x="8805057" y="995431"/>
            <a:ext cx="0" cy="5322242"/>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11" name="10 CuadroTexto"/>
          <p:cNvSpPr txBox="1"/>
          <p:nvPr/>
        </p:nvSpPr>
        <p:spPr>
          <a:xfrm>
            <a:off x="210809" y="1349113"/>
            <a:ext cx="8582209" cy="6463308"/>
          </a:xfrm>
          <a:prstGeom prst="rect">
            <a:avLst/>
          </a:prstGeom>
          <a:noFill/>
        </p:spPr>
        <p:txBody>
          <a:bodyPr wrap="square" rtlCol="0">
            <a:spAutoFit/>
          </a:bodyPr>
          <a:lstStyle/>
          <a:p>
            <a:pPr algn="just"/>
            <a:r>
              <a:rPr lang="es-CO" sz="3200" b="1" dirty="0"/>
              <a:t>ARTÍCULO </a:t>
            </a:r>
            <a:r>
              <a:rPr lang="es-CO" sz="3200" b="1" dirty="0" smtClean="0"/>
              <a:t>71. </a:t>
            </a:r>
            <a:r>
              <a:rPr lang="es-ES" sz="3200" b="1" dirty="0" smtClean="0"/>
              <a:t>VISITA INTIMA</a:t>
            </a:r>
            <a:r>
              <a:rPr lang="es-ES_tradnl" sz="3200" b="1" dirty="0" smtClean="0"/>
              <a:t>:</a:t>
            </a:r>
          </a:p>
          <a:p>
            <a:pPr algn="just"/>
            <a:endParaRPr lang="es-ES_tradnl" sz="3200" b="1" dirty="0" smtClean="0"/>
          </a:p>
          <a:p>
            <a:pPr algn="just"/>
            <a:r>
              <a:rPr lang="es-ES_tradnl" sz="3200" dirty="0" smtClean="0"/>
              <a:t>PARÁGRAFO 1º. “Ningún</a:t>
            </a:r>
            <a:r>
              <a:rPr lang="es-ES" sz="3200" dirty="0" smtClean="0"/>
              <a:t> establecimiento penitenciario podrá negar el derecho a la visita intima en razón de la orientación sexual o de la identidad de genero de la persona privada de la libertad o del visitante. De esta manera se garantizará el derecho a la visita intima a las personas LGBTI ”.</a:t>
            </a:r>
            <a:endParaRPr lang="es-ES_tradnl" sz="3200" dirty="0" smtClean="0"/>
          </a:p>
          <a:p>
            <a:endParaRPr lang="es-ES_tradnl" dirty="0"/>
          </a:p>
          <a:p>
            <a:r>
              <a:rPr lang="es-CO" b="1" dirty="0">
                <a:latin typeface="Constantia"/>
                <a:cs typeface="Constantia"/>
              </a:rPr>
              <a:t/>
            </a:r>
            <a:br>
              <a:rPr lang="es-CO" b="1" dirty="0">
                <a:latin typeface="Constantia"/>
                <a:cs typeface="Constantia"/>
              </a:rPr>
            </a:br>
            <a:r>
              <a:rPr lang="es-CO" b="1" dirty="0">
                <a:latin typeface="Constantia"/>
                <a:cs typeface="Constantia"/>
              </a:rPr>
              <a:t/>
            </a:r>
            <a:br>
              <a:rPr lang="es-CO" b="1" dirty="0">
                <a:latin typeface="Constantia"/>
                <a:cs typeface="Constantia"/>
              </a:rPr>
            </a:br>
            <a:r>
              <a:rPr lang="es-CO" b="1" dirty="0">
                <a:latin typeface="Constantia"/>
                <a:cs typeface="Constantia"/>
              </a:rPr>
              <a:t/>
            </a:r>
            <a:br>
              <a:rPr lang="es-CO" b="1" dirty="0">
                <a:latin typeface="Constantia"/>
                <a:cs typeface="Constantia"/>
              </a:rPr>
            </a:br>
            <a:r>
              <a:rPr lang="es-CO" b="1" dirty="0">
                <a:latin typeface="Constantia"/>
                <a:cs typeface="Constantia"/>
              </a:rPr>
              <a:t/>
            </a:r>
            <a:br>
              <a:rPr lang="es-CO" b="1" dirty="0">
                <a:latin typeface="Constantia"/>
                <a:cs typeface="Constantia"/>
              </a:rPr>
            </a:br>
            <a:r>
              <a:rPr lang="es-CO" b="1" dirty="0">
                <a:latin typeface="Constantia"/>
                <a:cs typeface="Constantia"/>
              </a:rPr>
              <a:t/>
            </a:r>
            <a:br>
              <a:rPr lang="es-CO" b="1" dirty="0">
                <a:latin typeface="Constantia"/>
                <a:cs typeface="Constantia"/>
              </a:rPr>
            </a:br>
            <a:endParaRPr lang="es-CO" dirty="0"/>
          </a:p>
        </p:txBody>
      </p:sp>
    </p:spTree>
    <p:extLst>
      <p:ext uri="{BB962C8B-B14F-4D97-AF65-F5344CB8AC3E}">
        <p14:creationId xmlns:p14="http://schemas.microsoft.com/office/powerpoint/2010/main" val="1813101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up)">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29 Proceso"/>
          <p:cNvSpPr/>
          <p:nvPr/>
        </p:nvSpPr>
        <p:spPr>
          <a:xfrm>
            <a:off x="9237" y="491375"/>
            <a:ext cx="5818909" cy="504056"/>
          </a:xfrm>
          <a:prstGeom prst="flowChartProcess">
            <a:avLst/>
          </a:prstGeom>
          <a:solidFill>
            <a:srgbClr val="0041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06887">
              <a:defRPr/>
            </a:pPr>
            <a:r>
              <a:rPr lang="es-MX" sz="3600" dirty="0" smtClean="0">
                <a:solidFill>
                  <a:srgbClr val="90F949"/>
                </a:solidFill>
                <a:effectLst>
                  <a:outerShdw blurRad="38100" dist="38100" dir="2700000" algn="tl">
                    <a:srgbClr val="000000">
                      <a:alpha val="43137"/>
                    </a:srgbClr>
                  </a:outerShdw>
                </a:effectLst>
                <a:latin typeface="Constantia" pitchFamily="18" charset="0"/>
                <a:cs typeface="Calibri" pitchFamily="34" charset="0"/>
              </a:rPr>
              <a:t>Reglamento General</a:t>
            </a:r>
            <a:endParaRPr lang="es-MX" sz="3600" dirty="0">
              <a:solidFill>
                <a:srgbClr val="90F949"/>
              </a:solidFill>
              <a:effectLst>
                <a:outerShdw blurRad="38100" dist="38100" dir="2700000" algn="tl">
                  <a:srgbClr val="000000">
                    <a:alpha val="43137"/>
                  </a:srgbClr>
                </a:outerShdw>
              </a:effectLst>
              <a:latin typeface="Constantia" pitchFamily="18" charset="0"/>
              <a:cs typeface="Calibri" pitchFamily="34" charset="0"/>
            </a:endParaRPr>
          </a:p>
        </p:txBody>
      </p:sp>
      <p:sp>
        <p:nvSpPr>
          <p:cNvPr id="2" name="1 Rectángulo"/>
          <p:cNvSpPr/>
          <p:nvPr/>
        </p:nvSpPr>
        <p:spPr>
          <a:xfrm>
            <a:off x="0" y="1009930"/>
            <a:ext cx="5818909" cy="457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52516" y="257340"/>
            <a:ext cx="652541" cy="798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0" name="9 Conector recto"/>
          <p:cNvCxnSpPr/>
          <p:nvPr/>
        </p:nvCxnSpPr>
        <p:spPr>
          <a:xfrm>
            <a:off x="8805057" y="995431"/>
            <a:ext cx="0" cy="5322242"/>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11" name="10 CuadroTexto"/>
          <p:cNvSpPr txBox="1"/>
          <p:nvPr/>
        </p:nvSpPr>
        <p:spPr>
          <a:xfrm>
            <a:off x="210809" y="1349113"/>
            <a:ext cx="8582209" cy="7017306"/>
          </a:xfrm>
          <a:prstGeom prst="rect">
            <a:avLst/>
          </a:prstGeom>
          <a:noFill/>
        </p:spPr>
        <p:txBody>
          <a:bodyPr wrap="square" rtlCol="0">
            <a:spAutoFit/>
          </a:bodyPr>
          <a:lstStyle/>
          <a:p>
            <a:pPr algn="just"/>
            <a:r>
              <a:rPr lang="es-CO" sz="3200" b="1" dirty="0"/>
              <a:t>ARTÍCULO </a:t>
            </a:r>
            <a:r>
              <a:rPr lang="es-CO" sz="3200" b="1" dirty="0" smtClean="0"/>
              <a:t>87. </a:t>
            </a:r>
            <a:r>
              <a:rPr lang="es-ES" sz="3200" b="1" dirty="0" smtClean="0"/>
              <a:t>HIGIENE PERSONAL</a:t>
            </a:r>
            <a:r>
              <a:rPr lang="es-ES_tradnl" sz="3200" b="1" dirty="0" smtClean="0"/>
              <a:t>:</a:t>
            </a:r>
            <a:r>
              <a:rPr lang="es-ES_tradnl" sz="3200" b="1" dirty="0"/>
              <a:t> </a:t>
            </a:r>
            <a:r>
              <a:rPr lang="es-ES_tradnl" sz="3200" b="1" dirty="0" smtClean="0"/>
              <a:t>PARÁGRAFO 1º:</a:t>
            </a:r>
            <a:r>
              <a:rPr lang="es-ES_tradnl" sz="3200" dirty="0" smtClean="0"/>
              <a:t> </a:t>
            </a:r>
          </a:p>
          <a:p>
            <a:pPr algn="just"/>
            <a:r>
              <a:rPr lang="es-ES_tradnl" sz="3200" dirty="0" smtClean="0"/>
              <a:t>“Es deber de toda persona privada de la libertad bañarse y afeitarse diariamente. No esta </a:t>
            </a:r>
            <a:r>
              <a:rPr lang="es-ES" sz="3200" dirty="0" smtClean="0"/>
              <a:t>permitido  el uso de barba y el cabello largo, excepto en los casos en que estos sean necesarios para garantizar el derecho a la igualdad y al libre desarrollo de la personalidad de las personas LGBTI. El derecho a la libertad religiosa y de cultos, y los derechos a la diversidad cultural y </a:t>
            </a:r>
            <a:r>
              <a:rPr lang="es-ES" sz="3600" dirty="0" smtClean="0"/>
              <a:t>étnica”.</a:t>
            </a:r>
            <a:endParaRPr lang="es-ES_tradnl" sz="3600" dirty="0" smtClean="0"/>
          </a:p>
          <a:p>
            <a:endParaRPr lang="es-ES_tradnl" dirty="0"/>
          </a:p>
          <a:p>
            <a:r>
              <a:rPr lang="es-CO" b="1" dirty="0">
                <a:latin typeface="Constantia"/>
                <a:cs typeface="Constantia"/>
              </a:rPr>
              <a:t/>
            </a:r>
            <a:br>
              <a:rPr lang="es-CO" b="1" dirty="0">
                <a:latin typeface="Constantia"/>
                <a:cs typeface="Constantia"/>
              </a:rPr>
            </a:br>
            <a:r>
              <a:rPr lang="es-CO" b="1" dirty="0">
                <a:latin typeface="Constantia"/>
                <a:cs typeface="Constantia"/>
              </a:rPr>
              <a:t/>
            </a:r>
            <a:br>
              <a:rPr lang="es-CO" b="1" dirty="0">
                <a:latin typeface="Constantia"/>
                <a:cs typeface="Constantia"/>
              </a:rPr>
            </a:br>
            <a:r>
              <a:rPr lang="es-CO" b="1" dirty="0">
                <a:latin typeface="Constantia"/>
                <a:cs typeface="Constantia"/>
              </a:rPr>
              <a:t/>
            </a:r>
            <a:br>
              <a:rPr lang="es-CO" b="1" dirty="0">
                <a:latin typeface="Constantia"/>
                <a:cs typeface="Constantia"/>
              </a:rPr>
            </a:br>
            <a:r>
              <a:rPr lang="es-CO" b="1" dirty="0">
                <a:latin typeface="Constantia"/>
                <a:cs typeface="Constantia"/>
              </a:rPr>
              <a:t/>
            </a:r>
            <a:br>
              <a:rPr lang="es-CO" b="1" dirty="0">
                <a:latin typeface="Constantia"/>
                <a:cs typeface="Constantia"/>
              </a:rPr>
            </a:br>
            <a:r>
              <a:rPr lang="es-CO" b="1" dirty="0">
                <a:latin typeface="Constantia"/>
                <a:cs typeface="Constantia"/>
              </a:rPr>
              <a:t/>
            </a:r>
            <a:br>
              <a:rPr lang="es-CO" b="1" dirty="0">
                <a:latin typeface="Constantia"/>
                <a:cs typeface="Constantia"/>
              </a:rPr>
            </a:br>
            <a:endParaRPr lang="es-CO" dirty="0"/>
          </a:p>
        </p:txBody>
      </p:sp>
    </p:spTree>
    <p:extLst>
      <p:ext uri="{BB962C8B-B14F-4D97-AF65-F5344CB8AC3E}">
        <p14:creationId xmlns:p14="http://schemas.microsoft.com/office/powerpoint/2010/main" val="796979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up)">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350</TotalTime>
  <Words>716</Words>
  <Application>Microsoft Office PowerPoint</Application>
  <PresentationFormat>Presentación en pantalla (4:3)</PresentationFormat>
  <Paragraphs>50</Paragraphs>
  <Slides>11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11</vt:i4>
      </vt:variant>
    </vt:vector>
  </HeadingPairs>
  <TitlesOfParts>
    <vt:vector size="16" baseType="lpstr">
      <vt:lpstr>Arial</vt:lpstr>
      <vt:lpstr>Calibri</vt:lpstr>
      <vt:lpstr>Constantia</vt:lpstr>
      <vt:lpstr>Estrangelo Edessa</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CIDH</dc:title>
  <dc:creator>EFRAIN OSWALDO ARAGON SANCHEZ</dc:creator>
  <cp:lastModifiedBy>NELSON YAIR ROMERO MUÑOZ</cp:lastModifiedBy>
  <cp:revision>68</cp:revision>
  <dcterms:created xsi:type="dcterms:W3CDTF">2015-02-22T14:39:50Z</dcterms:created>
  <dcterms:modified xsi:type="dcterms:W3CDTF">2017-07-05T12:54:49Z</dcterms:modified>
</cp:coreProperties>
</file>