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slideLayouts/slideLayout33.xml" ContentType="application/vnd.openxmlformats-officedocument.presentationml.slideLayout+xml"/>
  <Override PartName="/ppt/theme/theme1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5.xml" ContentType="application/vnd.openxmlformats-officedocument.theme+xml"/>
  <Override PartName="/ppt/slideLayouts/slideLayout36.xml" ContentType="application/vnd.openxmlformats-officedocument.presentationml.slideLayout+xml"/>
  <Override PartName="/ppt/theme/theme16.xml" ContentType="application/vnd.openxmlformats-officedocument.theme+xml"/>
  <Override PartName="/ppt/slideLayouts/slideLayout37.xml" ContentType="application/vnd.openxmlformats-officedocument.presentationml.slideLayout+xml"/>
  <Override PartName="/ppt/theme/theme17.xml" ContentType="application/vnd.openxmlformats-officedocument.theme+xml"/>
  <Override PartName="/ppt/slideLayouts/slideLayout38.xml" ContentType="application/vnd.openxmlformats-officedocument.presentationml.slideLayout+xml"/>
  <Override PartName="/ppt/theme/theme18.xml" ContentType="application/vnd.openxmlformats-officedocument.theme+xml"/>
  <Override PartName="/ppt/slideLayouts/slideLayout39.xml" ContentType="application/vnd.openxmlformats-officedocument.presentationml.slideLayout+xml"/>
  <Override PartName="/ppt/theme/theme1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0.xml" ContentType="application/vnd.openxmlformats-officedocument.theme+xml"/>
  <Override PartName="/ppt/slideLayouts/slideLayout42.xml" ContentType="application/vnd.openxmlformats-officedocument.presentationml.slideLayout+xml"/>
  <Override PartName="/ppt/theme/theme2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89" r:id="rId3"/>
    <p:sldMasterId id="2147483697" r:id="rId4"/>
    <p:sldMasterId id="2147483710" r:id="rId5"/>
    <p:sldMasterId id="2147483662" r:id="rId6"/>
    <p:sldMasterId id="2147483674" r:id="rId7"/>
    <p:sldMasterId id="2147483693" r:id="rId8"/>
    <p:sldMasterId id="2147483718" r:id="rId9"/>
    <p:sldMasterId id="2147483731" r:id="rId10"/>
    <p:sldMasterId id="2147483733" r:id="rId11"/>
    <p:sldMasterId id="2147483735" r:id="rId12"/>
    <p:sldMasterId id="2147483737" r:id="rId13"/>
    <p:sldMasterId id="2147483739" r:id="rId14"/>
    <p:sldMasterId id="2147483741" r:id="rId15"/>
    <p:sldMasterId id="2147483744" r:id="rId16"/>
    <p:sldMasterId id="2147483746" r:id="rId17"/>
    <p:sldMasterId id="2147483748" r:id="rId18"/>
    <p:sldMasterId id="2147483750" r:id="rId19"/>
    <p:sldMasterId id="2147483752" r:id="rId20"/>
    <p:sldMasterId id="2147483755" r:id="rId21"/>
    <p:sldMasterId id="2147483757" r:id="rId22"/>
  </p:sldMasterIdLst>
  <p:notesMasterIdLst>
    <p:notesMasterId r:id="rId118"/>
  </p:notesMasterIdLst>
  <p:handoutMasterIdLst>
    <p:handoutMasterId r:id="rId119"/>
  </p:handoutMasterIdLst>
  <p:sldIdLst>
    <p:sldId id="256" r:id="rId23"/>
    <p:sldId id="289" r:id="rId24"/>
    <p:sldId id="372" r:id="rId25"/>
    <p:sldId id="259" r:id="rId26"/>
    <p:sldId id="263" r:id="rId27"/>
    <p:sldId id="309" r:id="rId28"/>
    <p:sldId id="310" r:id="rId29"/>
    <p:sldId id="399" r:id="rId30"/>
    <p:sldId id="279" r:id="rId31"/>
    <p:sldId id="311" r:id="rId32"/>
    <p:sldId id="312" r:id="rId33"/>
    <p:sldId id="313" r:id="rId34"/>
    <p:sldId id="314" r:id="rId35"/>
    <p:sldId id="315" r:id="rId36"/>
    <p:sldId id="400" r:id="rId37"/>
    <p:sldId id="292" r:id="rId38"/>
    <p:sldId id="316" r:id="rId39"/>
    <p:sldId id="317" r:id="rId40"/>
    <p:sldId id="318" r:id="rId41"/>
    <p:sldId id="319" r:id="rId42"/>
    <p:sldId id="320" r:id="rId43"/>
    <p:sldId id="321" r:id="rId44"/>
    <p:sldId id="401" r:id="rId45"/>
    <p:sldId id="280" r:id="rId46"/>
    <p:sldId id="300" r:id="rId47"/>
    <p:sldId id="322" r:id="rId48"/>
    <p:sldId id="402" r:id="rId49"/>
    <p:sldId id="281" r:id="rId50"/>
    <p:sldId id="385" r:id="rId51"/>
    <p:sldId id="386" r:id="rId52"/>
    <p:sldId id="387" r:id="rId53"/>
    <p:sldId id="388" r:id="rId54"/>
    <p:sldId id="391" r:id="rId55"/>
    <p:sldId id="403" r:id="rId56"/>
    <p:sldId id="282" r:id="rId57"/>
    <p:sldId id="328" r:id="rId58"/>
    <p:sldId id="329" r:id="rId59"/>
    <p:sldId id="323" r:id="rId60"/>
    <p:sldId id="404" r:id="rId61"/>
    <p:sldId id="324" r:id="rId62"/>
    <p:sldId id="325" r:id="rId63"/>
    <p:sldId id="326" r:id="rId64"/>
    <p:sldId id="405" r:id="rId65"/>
    <p:sldId id="330" r:id="rId66"/>
    <p:sldId id="331" r:id="rId67"/>
    <p:sldId id="332" r:id="rId68"/>
    <p:sldId id="373" r:id="rId69"/>
    <p:sldId id="374" r:id="rId70"/>
    <p:sldId id="375" r:id="rId71"/>
    <p:sldId id="406" r:id="rId72"/>
    <p:sldId id="333" r:id="rId73"/>
    <p:sldId id="334" r:id="rId74"/>
    <p:sldId id="335" r:id="rId75"/>
    <p:sldId id="336" r:id="rId76"/>
    <p:sldId id="37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407" r:id="rId87"/>
    <p:sldId id="348" r:id="rId88"/>
    <p:sldId id="349" r:id="rId89"/>
    <p:sldId id="350" r:id="rId90"/>
    <p:sldId id="351" r:id="rId91"/>
    <p:sldId id="352" r:id="rId92"/>
    <p:sldId id="353" r:id="rId93"/>
    <p:sldId id="356" r:id="rId94"/>
    <p:sldId id="357" r:id="rId95"/>
    <p:sldId id="354" r:id="rId96"/>
    <p:sldId id="355" r:id="rId97"/>
    <p:sldId id="358" r:id="rId98"/>
    <p:sldId id="359" r:id="rId99"/>
    <p:sldId id="360" r:id="rId100"/>
    <p:sldId id="361" r:id="rId101"/>
    <p:sldId id="392" r:id="rId102"/>
    <p:sldId id="408" r:id="rId103"/>
    <p:sldId id="390" r:id="rId104"/>
    <p:sldId id="393" r:id="rId105"/>
    <p:sldId id="394" r:id="rId106"/>
    <p:sldId id="395" r:id="rId107"/>
    <p:sldId id="396" r:id="rId108"/>
    <p:sldId id="409" r:id="rId109"/>
    <p:sldId id="364" r:id="rId110"/>
    <p:sldId id="365" r:id="rId111"/>
    <p:sldId id="410" r:id="rId112"/>
    <p:sldId id="367" r:id="rId113"/>
    <p:sldId id="397" r:id="rId114"/>
    <p:sldId id="368" r:id="rId115"/>
    <p:sldId id="398" r:id="rId116"/>
    <p:sldId id="41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F5F"/>
    <a:srgbClr val="F7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8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117" Type="http://schemas.openxmlformats.org/officeDocument/2006/relationships/slide" Target="slides/slide9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84" Type="http://schemas.openxmlformats.org/officeDocument/2006/relationships/slide" Target="slides/slide62.xml"/><Relationship Id="rId89" Type="http://schemas.openxmlformats.org/officeDocument/2006/relationships/slide" Target="slides/slide67.xml"/><Relationship Id="rId112" Type="http://schemas.openxmlformats.org/officeDocument/2006/relationships/slide" Target="slides/slide90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102" Type="http://schemas.openxmlformats.org/officeDocument/2006/relationships/slide" Target="slides/slide80.xml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90" Type="http://schemas.openxmlformats.org/officeDocument/2006/relationships/slide" Target="slides/slide68.xml"/><Relationship Id="rId95" Type="http://schemas.openxmlformats.org/officeDocument/2006/relationships/slide" Target="slides/slide7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100" Type="http://schemas.openxmlformats.org/officeDocument/2006/relationships/slide" Target="slides/slide78.xml"/><Relationship Id="rId105" Type="http://schemas.openxmlformats.org/officeDocument/2006/relationships/slide" Target="slides/slide83.xml"/><Relationship Id="rId113" Type="http://schemas.openxmlformats.org/officeDocument/2006/relationships/slide" Target="slides/slide91.xml"/><Relationship Id="rId11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93" Type="http://schemas.openxmlformats.org/officeDocument/2006/relationships/slide" Target="slides/slide71.xml"/><Relationship Id="rId98" Type="http://schemas.openxmlformats.org/officeDocument/2006/relationships/slide" Target="slides/slide76.xml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103" Type="http://schemas.openxmlformats.org/officeDocument/2006/relationships/slide" Target="slides/slide81.xml"/><Relationship Id="rId108" Type="http://schemas.openxmlformats.org/officeDocument/2006/relationships/slide" Target="slides/slide86.xml"/><Relationship Id="rId116" Type="http://schemas.openxmlformats.org/officeDocument/2006/relationships/slide" Target="slides/slide9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slide" Target="slides/slide66.xml"/><Relationship Id="rId91" Type="http://schemas.openxmlformats.org/officeDocument/2006/relationships/slide" Target="slides/slide69.xml"/><Relationship Id="rId96" Type="http://schemas.openxmlformats.org/officeDocument/2006/relationships/slide" Target="slides/slide74.xml"/><Relationship Id="rId111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6" Type="http://schemas.openxmlformats.org/officeDocument/2006/relationships/slide" Target="slides/slide84.xml"/><Relationship Id="rId114" Type="http://schemas.openxmlformats.org/officeDocument/2006/relationships/slide" Target="slides/slide92.xml"/><Relationship Id="rId11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94" Type="http://schemas.openxmlformats.org/officeDocument/2006/relationships/slide" Target="slides/slide72.xml"/><Relationship Id="rId99" Type="http://schemas.openxmlformats.org/officeDocument/2006/relationships/slide" Target="slides/slide77.xml"/><Relationship Id="rId101" Type="http://schemas.openxmlformats.org/officeDocument/2006/relationships/slide" Target="slides/slide79.xml"/><Relationship Id="rId12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109" Type="http://schemas.openxmlformats.org/officeDocument/2006/relationships/slide" Target="slides/slide8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openxmlformats.org/officeDocument/2006/relationships/slide" Target="slides/slide54.xml"/><Relationship Id="rId97" Type="http://schemas.openxmlformats.org/officeDocument/2006/relationships/slide" Target="slides/slide75.xml"/><Relationship Id="rId104" Type="http://schemas.openxmlformats.org/officeDocument/2006/relationships/slide" Target="slides/slide82.xml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slide" Target="slides/slide7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7.xml"/><Relationship Id="rId24" Type="http://schemas.openxmlformats.org/officeDocument/2006/relationships/slide" Target="slides/slide2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66" Type="http://schemas.openxmlformats.org/officeDocument/2006/relationships/slide" Target="slides/slide44.xml"/><Relationship Id="rId87" Type="http://schemas.openxmlformats.org/officeDocument/2006/relationships/slide" Target="slides/slide65.xml"/><Relationship Id="rId110" Type="http://schemas.openxmlformats.org/officeDocument/2006/relationships/slide" Target="slides/slide88.xml"/><Relationship Id="rId115" Type="http://schemas.openxmlformats.org/officeDocument/2006/relationships/slide" Target="slides/slide9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6D0AE-2646-46E4-8988-5D00FEFA9ED2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DADC-9968-463C-9C20-337F1C9617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4DFE-DC97-470A-B157-516545CA8D7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B025C-F74E-45B7-85BF-7EAC11198B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8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7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9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4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6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3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6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5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7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15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90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52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17FE-2EBD-45B2-A85F-332856E1B1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8CFA-4283-4ABE-9577-974991C744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4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5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7FD3-C519-4FB3-AA1D-306BCB95F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5BD6-16AF-4FFE-BF85-E0445C6C51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0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5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1A34B-E9ED-4396-906C-338D238E781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189DC-3B4A-409C-9614-0775145D53E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9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ADD0C-29F7-4C92-9A1B-0624281BF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7121B-90A9-4938-AE2D-81F66A51341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3999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2" y="3602039"/>
            <a:ext cx="9143999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98" indent="0" algn="ctr">
              <a:buNone/>
              <a:defRPr sz="1688"/>
            </a:lvl2pPr>
            <a:lvl3pPr marL="771594" indent="0" algn="ctr">
              <a:buNone/>
              <a:defRPr sz="1518"/>
            </a:lvl3pPr>
            <a:lvl4pPr marL="1157393" indent="0" algn="ctr">
              <a:buNone/>
              <a:defRPr sz="1351"/>
            </a:lvl4pPr>
            <a:lvl5pPr marL="1543189" indent="0" algn="ctr">
              <a:buNone/>
              <a:defRPr sz="1351"/>
            </a:lvl5pPr>
            <a:lvl6pPr marL="1928987" indent="0" algn="ctr">
              <a:buNone/>
              <a:defRPr sz="1351"/>
            </a:lvl6pPr>
            <a:lvl7pPr marL="2314785" indent="0" algn="ctr">
              <a:buNone/>
              <a:defRPr sz="1351"/>
            </a:lvl7pPr>
            <a:lvl8pPr marL="2700582" indent="0" algn="ctr">
              <a:buNone/>
              <a:defRPr sz="1351"/>
            </a:lvl8pPr>
            <a:lvl9pPr marL="3086380" indent="0" algn="ctr">
              <a:buNone/>
              <a:defRPr sz="1351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0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9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75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0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3999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2" y="3602039"/>
            <a:ext cx="9143999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98" indent="0" algn="ctr">
              <a:buNone/>
              <a:defRPr sz="1688"/>
            </a:lvl2pPr>
            <a:lvl3pPr marL="771594" indent="0" algn="ctr">
              <a:buNone/>
              <a:defRPr sz="1518"/>
            </a:lvl3pPr>
            <a:lvl4pPr marL="1157393" indent="0" algn="ctr">
              <a:buNone/>
              <a:defRPr sz="1351"/>
            </a:lvl4pPr>
            <a:lvl5pPr marL="1543189" indent="0" algn="ctr">
              <a:buNone/>
              <a:defRPr sz="1351"/>
            </a:lvl5pPr>
            <a:lvl6pPr marL="1928987" indent="0" algn="ctr">
              <a:buNone/>
              <a:defRPr sz="1351"/>
            </a:lvl6pPr>
            <a:lvl7pPr marL="2314785" indent="0" algn="ctr">
              <a:buNone/>
              <a:defRPr sz="1351"/>
            </a:lvl7pPr>
            <a:lvl8pPr marL="2700582" indent="0" algn="ctr">
              <a:buNone/>
              <a:defRPr sz="1351"/>
            </a:lvl8pPr>
            <a:lvl9pPr marL="3086380" indent="0" algn="ctr">
              <a:buNone/>
              <a:defRPr sz="1351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7FD3-C519-4FB3-AA1D-306BCB95F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C5BD6-16AF-4FFE-BF85-E0445C6C51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11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46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8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07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35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3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9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2D2-C8CD-486E-9403-7870FC65029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2D2-C8CD-486E-9403-7870FC65029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2830-BC2E-4172-BCEB-0463D8889D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80-C10D-47E0-8701-671CEF3E3B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jpeg"/><Relationship Id="rId4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8" y="0"/>
            <a:ext cx="7599452" cy="68320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96"/>
            <a:ext cx="12192001" cy="6859333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17FE-2EBD-45B2-A85F-332856E1B1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8CFA-4283-4ABE-9577-974991C744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5" y="0"/>
            <a:ext cx="7740315" cy="68511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5" y="14709"/>
            <a:ext cx="12192001" cy="685933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7FD3-C519-4FB3-AA1D-306BCB95F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C5BD6-16AF-4FFE-BF85-E0445C6C51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9" y="0"/>
            <a:ext cx="9252407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18815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" y="0"/>
            <a:ext cx="12189632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61A34B-E9ED-4396-906C-338D238E7811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189DC-3B4A-409C-9614-0775145D53E9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2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13"/>
            <a:ext cx="7772400" cy="68545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242" cy="6875134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6ADD0C-29F7-4C92-9A1B-0624281BF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07121B-90A9-4938-AE2D-81F66A51341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Resultado de imagen para TORRES DE SEÃAL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8610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933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/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71594"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/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71594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5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txStyles>
    <p:titleStyle>
      <a:lvl1pPr algn="l" defTabSz="771594" rtl="0" eaLnBrk="1" latinLnBrk="0" hangingPunct="1">
        <a:lnSpc>
          <a:spcPct val="90000"/>
        </a:lnSpc>
        <a:spcBef>
          <a:spcPct val="0"/>
        </a:spcBef>
        <a:buNone/>
        <a:defRPr sz="37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9" indent="-192899" algn="l" defTabSz="771594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695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94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92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736088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2121886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83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893481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279279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1pPr>
      <a:lvl2pPr marL="385798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2pPr>
      <a:lvl3pPr marL="771594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3pPr>
      <a:lvl4pPr marL="1157393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1928987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314785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582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08638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86" y="0"/>
            <a:ext cx="8010114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71594"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71594"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l" defTabSz="771594" rtl="0" eaLnBrk="1" latinLnBrk="0" hangingPunct="1">
        <a:lnSpc>
          <a:spcPct val="90000"/>
        </a:lnSpc>
        <a:spcBef>
          <a:spcPct val="0"/>
        </a:spcBef>
        <a:buNone/>
        <a:defRPr sz="37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9" indent="-192899" algn="l" defTabSz="771594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695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94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92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736088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2121886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83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893481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279279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1pPr>
      <a:lvl2pPr marL="385798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2pPr>
      <a:lvl3pPr marL="771594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3pPr>
      <a:lvl4pPr marL="1157393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1928987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314785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582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08638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79" y="0"/>
            <a:ext cx="8858300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71594"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771594"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iming>
    <p:tnLst>
      <p:par>
        <p:cTn id="1" dur="indefinite" restart="never" nodeType="tmRoot"/>
      </p:par>
    </p:tnLst>
  </p:timing>
  <p:txStyles>
    <p:titleStyle>
      <a:lvl1pPr algn="l" defTabSz="771594" rtl="0" eaLnBrk="1" latinLnBrk="0" hangingPunct="1">
        <a:lnSpc>
          <a:spcPct val="90000"/>
        </a:lnSpc>
        <a:spcBef>
          <a:spcPct val="0"/>
        </a:spcBef>
        <a:buNone/>
        <a:defRPr sz="37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9" indent="-192899" algn="l" defTabSz="771594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695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94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92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736088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2121886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83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893481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279279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1pPr>
      <a:lvl2pPr marL="385798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2pPr>
      <a:lvl3pPr marL="771594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3pPr>
      <a:lvl4pPr marL="1157393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1928987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314785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582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08638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09"/>
            <a:ext cx="7620000" cy="68593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2" y="14709"/>
            <a:ext cx="12192000" cy="68593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/>
            <a:fld id="{24C97FD3-C519-4FB3-AA1D-306BCB95F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71594"/>
              <a:t>6/25/2020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1594"/>
            <a:fld id="{113C5BD6-16AF-4FFE-BF85-E0445C6C51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71594"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8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iming>
    <p:tnLst>
      <p:par>
        <p:cTn id="1" dur="indefinite" restart="never" nodeType="tmRoot"/>
      </p:par>
    </p:tnLst>
  </p:timing>
  <p:txStyles>
    <p:titleStyle>
      <a:lvl1pPr algn="l" defTabSz="771594" rtl="0" eaLnBrk="1" latinLnBrk="0" hangingPunct="1">
        <a:lnSpc>
          <a:spcPct val="90000"/>
        </a:lnSpc>
        <a:spcBef>
          <a:spcPct val="0"/>
        </a:spcBef>
        <a:buNone/>
        <a:defRPr sz="37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9" indent="-192899" algn="l" defTabSz="771594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78695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94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92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736088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2121886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83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893481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279279" indent="-192899" algn="l" defTabSz="771594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1pPr>
      <a:lvl2pPr marL="385798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2pPr>
      <a:lvl3pPr marL="771594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3pPr>
      <a:lvl4pPr marL="1157393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9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5pPr>
      <a:lvl6pPr marL="1928987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6pPr>
      <a:lvl7pPr marL="2314785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582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8pPr>
      <a:lvl9pPr marL="3086380" algn="l" defTabSz="771594" rtl="0" eaLnBrk="1" latinLnBrk="0" hangingPunct="1">
        <a:defRPr sz="1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416" y="0"/>
            <a:ext cx="7772400" cy="685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741" y="118753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0"/>
            <a:ext cx="8153400" cy="6859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36F1-2ADC-4857-A699-7824680EBA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B8E9-1EB4-49D8-9477-EAA4B25CB1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3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1" y="0"/>
            <a:ext cx="8850716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3E52F7-4EE1-4EBB-A377-13539CCCD9B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25/06/2020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98B37A-BA1B-48CC-8090-72A777ABFA52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61" y="0"/>
            <a:ext cx="8359739" cy="6859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036F1-2ADC-4857-A699-7824680EBA3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2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D2D2-C8CD-486E-9403-7870FC650293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2830-BC2E-4172-BCEB-0463D8889DA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DE80-C10D-47E0-8701-671CEF3E3BD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1668-D578-40ED-9D09-9B29A89E9D0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212533" cy="686955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21668" y="153347"/>
            <a:ext cx="5571847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1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8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47144" y="4784716"/>
            <a:ext cx="4258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9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General Brigadier General </a:t>
            </a:r>
          </a:p>
          <a:p>
            <a:pPr algn="ctr"/>
            <a:r>
              <a:rPr lang="es-CO" sz="19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NORBERTO </a:t>
            </a:r>
            <a:r>
              <a:rPr lang="es-CO" sz="19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MUJICA</a:t>
            </a:r>
            <a:endParaRPr lang="es-CO" sz="1900" dirty="0">
              <a:solidFill>
                <a:srgbClr val="0C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28969" y="1747521"/>
            <a:ext cx="6094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INDICADORES DE PROCESOS INSTITUCIONALES</a:t>
            </a:r>
            <a:endParaRPr lang="es-CO" sz="32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03235" y="3584387"/>
            <a:ext cx="284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CO" sz="2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31261" y="3317181"/>
            <a:ext cx="41885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VIGENCIA</a:t>
            </a:r>
            <a:endParaRPr lang="es-CO" sz="26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FF6D2C2-BDFC-474E-AAE1-C78171E8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27" y="3436083"/>
            <a:ext cx="10125075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18374"/>
              </p:ext>
            </p:extLst>
          </p:nvPr>
        </p:nvGraphicFramePr>
        <p:xfrm>
          <a:off x="3163330" y="1528810"/>
          <a:ext cx="5909671" cy="1176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3608">
                  <a:extLst>
                    <a:ext uri="{9D8B030D-6E8A-4147-A177-3AD203B41FA5}">
                      <a16:colId xmlns:a16="http://schemas.microsoft.com/office/drawing/2014/main" xmlns="" val="962656937"/>
                    </a:ext>
                  </a:extLst>
                </a:gridCol>
                <a:gridCol w="4476063">
                  <a:extLst>
                    <a:ext uri="{9D8B030D-6E8A-4147-A177-3AD203B41FA5}">
                      <a16:colId xmlns:a16="http://schemas.microsoft.com/office/drawing/2014/main" xmlns="" val="908844493"/>
                    </a:ext>
                  </a:extLst>
                </a:gridCol>
              </a:tblGrid>
              <a:tr h="2079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COMUNICACIÓN ESTRATÉGICA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6001074"/>
                  </a:ext>
                </a:extLst>
              </a:tr>
              <a:tr h="20792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Control noticioso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6641571"/>
                  </a:ext>
                </a:extLst>
              </a:tr>
              <a:tr h="623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Objetivo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Gestionar </a:t>
                      </a:r>
                      <a:r>
                        <a:rPr lang="es-MX" sz="1100" u="none" strike="noStrike" dirty="0">
                          <a:effectLst/>
                        </a:rPr>
                        <a:t>la comunicación interna y externa a través del buen uso de los recursos de información para mejorar la imagen institucional.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8821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3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88F99A-C172-4681-97B8-D9AFE75F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81" y="3620696"/>
            <a:ext cx="10134600" cy="223837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08610"/>
              </p:ext>
            </p:extLst>
          </p:nvPr>
        </p:nvGraphicFramePr>
        <p:xfrm>
          <a:off x="3292417" y="1655956"/>
          <a:ext cx="5651500" cy="1106805"/>
        </p:xfrm>
        <a:graphic>
          <a:graphicData uri="http://schemas.openxmlformats.org/drawingml/2006/table">
            <a:tbl>
              <a:tblPr/>
              <a:tblGrid>
                <a:gridCol w="1413716">
                  <a:extLst>
                    <a:ext uri="{9D8B030D-6E8A-4147-A177-3AD203B41FA5}">
                      <a16:colId xmlns:a16="http://schemas.microsoft.com/office/drawing/2014/main" xmlns="" val="351628540"/>
                    </a:ext>
                  </a:extLst>
                </a:gridCol>
                <a:gridCol w="4237784">
                  <a:extLst>
                    <a:ext uri="{9D8B030D-6E8A-4147-A177-3AD203B41FA5}">
                      <a16:colId xmlns:a16="http://schemas.microsoft.com/office/drawing/2014/main" xmlns="" val="14486879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ESTRATÉGICA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849952"/>
                  </a:ext>
                </a:extLst>
              </a:tr>
              <a:tr h="28728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imagen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9915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comunicación interna y externa a través del buen uso de los recursos de información para mejorar la imagen institucional.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52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5658AC5-B7F7-4F89-A692-9E4B38E7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29" y="3620155"/>
            <a:ext cx="10125075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37341"/>
              </p:ext>
            </p:extLst>
          </p:nvPr>
        </p:nvGraphicFramePr>
        <p:xfrm>
          <a:off x="3392169" y="1649250"/>
          <a:ext cx="5651500" cy="1274445"/>
        </p:xfrm>
        <a:graphic>
          <a:graphicData uri="http://schemas.openxmlformats.org/drawingml/2006/table">
            <a:tbl>
              <a:tblPr/>
              <a:tblGrid>
                <a:gridCol w="1413717">
                  <a:extLst>
                    <a:ext uri="{9D8B030D-6E8A-4147-A177-3AD203B41FA5}">
                      <a16:colId xmlns:a16="http://schemas.microsoft.com/office/drawing/2014/main" xmlns="" val="889930425"/>
                    </a:ext>
                  </a:extLst>
                </a:gridCol>
                <a:gridCol w="4237783">
                  <a:extLst>
                    <a:ext uri="{9D8B030D-6E8A-4147-A177-3AD203B41FA5}">
                      <a16:colId xmlns:a16="http://schemas.microsoft.com/office/drawing/2014/main" xmlns="" val="724419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ESTRATÉGICA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5069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Noticias favorable</a:t>
                      </a:r>
                    </a:p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068524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la comunicación interna y externa a través del buen uso de los recursos de información para mejorar la imagen institucional.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087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E9F1846-AF97-414B-BC86-256945CC5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9" y="3732558"/>
            <a:ext cx="102012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871175"/>
              </p:ext>
            </p:extLst>
          </p:nvPr>
        </p:nvGraphicFramePr>
        <p:xfrm>
          <a:off x="3292416" y="1830945"/>
          <a:ext cx="5651500" cy="1106805"/>
        </p:xfrm>
        <a:graphic>
          <a:graphicData uri="http://schemas.openxmlformats.org/drawingml/2006/table">
            <a:tbl>
              <a:tblPr/>
              <a:tblGrid>
                <a:gridCol w="1514952">
                  <a:extLst>
                    <a:ext uri="{9D8B030D-6E8A-4147-A177-3AD203B41FA5}">
                      <a16:colId xmlns:a16="http://schemas.microsoft.com/office/drawing/2014/main" xmlns="" val="1465438909"/>
                    </a:ext>
                  </a:extLst>
                </a:gridCol>
                <a:gridCol w="4136548">
                  <a:extLst>
                    <a:ext uri="{9D8B030D-6E8A-4147-A177-3AD203B41FA5}">
                      <a16:colId xmlns:a16="http://schemas.microsoft.com/office/drawing/2014/main" xmlns="" val="4317262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ESTRATÉGICA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7602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necesidades del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7297332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comunicación interna y externa a través del buen uso de los recursos de información para mejorar la imagen institucional.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908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5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926C018-B80C-4207-90DD-A2857B0D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24" y="3618259"/>
            <a:ext cx="10248900" cy="245745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88848"/>
              </p:ext>
            </p:extLst>
          </p:nvPr>
        </p:nvGraphicFramePr>
        <p:xfrm>
          <a:off x="3178345" y="1742897"/>
          <a:ext cx="5835026" cy="1106805"/>
        </p:xfrm>
        <a:graphic>
          <a:graphicData uri="http://schemas.openxmlformats.org/drawingml/2006/table">
            <a:tbl>
              <a:tblPr/>
              <a:tblGrid>
                <a:gridCol w="1670119">
                  <a:extLst>
                    <a:ext uri="{9D8B030D-6E8A-4147-A177-3AD203B41FA5}">
                      <a16:colId xmlns:a16="http://schemas.microsoft.com/office/drawing/2014/main" xmlns="" val="3769404947"/>
                    </a:ext>
                  </a:extLst>
                </a:gridCol>
                <a:gridCol w="4164907">
                  <a:extLst>
                    <a:ext uri="{9D8B030D-6E8A-4147-A177-3AD203B41FA5}">
                      <a16:colId xmlns:a16="http://schemas.microsoft.com/office/drawing/2014/main" xmlns="" val="6400201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ESTRATÉGICA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1216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Tramite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solicitudes de entrevistas con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privada de la libertad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256183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comunicación interna y externa a través del buen uso de los recursos de información para mejorar la imagen institucional.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97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3"/>
          <p:cNvSpPr txBox="1">
            <a:spLocks/>
          </p:cNvSpPr>
          <p:nvPr/>
        </p:nvSpPr>
        <p:spPr>
          <a:xfrm>
            <a:off x="743378" y="3799487"/>
            <a:ext cx="4096216" cy="175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766045" y="197524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s-CO" sz="72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DCC326B-8303-46BF-A90F-6155814C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92" y="3429000"/>
            <a:ext cx="10191750" cy="28194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79396"/>
              </p:ext>
            </p:extLst>
          </p:nvPr>
        </p:nvGraphicFramePr>
        <p:xfrm>
          <a:off x="3385724" y="1651908"/>
          <a:ext cx="5651500" cy="148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0977">
                  <a:extLst>
                    <a:ext uri="{9D8B030D-6E8A-4147-A177-3AD203B41FA5}">
                      <a16:colId xmlns:a16="http://schemas.microsoft.com/office/drawing/2014/main" xmlns="" val="3080472462"/>
                    </a:ext>
                  </a:extLst>
                </a:gridCol>
                <a:gridCol w="4220523">
                  <a:extLst>
                    <a:ext uri="{9D8B030D-6E8A-4147-A177-3AD203B41FA5}">
                      <a16:colId xmlns:a16="http://schemas.microsoft.com/office/drawing/2014/main" xmlns="" val="32909437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INTERNO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701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Acompañamiento </a:t>
                      </a:r>
                      <a:r>
                        <a:rPr lang="en-US" sz="1100" u="none" strike="noStrike" dirty="0">
                          <a:effectLst/>
                        </a:rPr>
                        <a:t>a los procesos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01357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Evaluar</a:t>
                      </a:r>
                      <a:r>
                        <a:rPr lang="es-MX" sz="1100" u="none" strike="noStrike" dirty="0">
                          <a:effectLst/>
                        </a:rPr>
                        <a:t>, asesorar y acompañar a la alta Dirección y a los procesos del Instituto en el logro de la eficacia,  eficiencia y efectividad para el cumplimiento de los objetivos en el marco de la normatividad legal vigente, disciplina al interior de la Entidad.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3965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F0EE4A6-2437-400A-A64E-C2A65B0C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33" y="3775141"/>
            <a:ext cx="10153650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6078"/>
              </p:ext>
            </p:extLst>
          </p:nvPr>
        </p:nvGraphicFramePr>
        <p:xfrm>
          <a:off x="3292417" y="1629296"/>
          <a:ext cx="5651500" cy="1529540"/>
        </p:xfrm>
        <a:graphic>
          <a:graphicData uri="http://schemas.openxmlformats.org/drawingml/2006/table">
            <a:tbl>
              <a:tblPr/>
              <a:tblGrid>
                <a:gridCol w="1441709">
                  <a:extLst>
                    <a:ext uri="{9D8B030D-6E8A-4147-A177-3AD203B41FA5}">
                      <a16:colId xmlns:a16="http://schemas.microsoft.com/office/drawing/2014/main" xmlns="" val="3905761879"/>
                    </a:ext>
                  </a:extLst>
                </a:gridCol>
                <a:gridCol w="4209791">
                  <a:extLst>
                    <a:ext uri="{9D8B030D-6E8A-4147-A177-3AD203B41FA5}">
                      <a16:colId xmlns:a16="http://schemas.microsoft.com/office/drawing/2014/main" xmlns="" val="3850388145"/>
                    </a:ext>
                  </a:extLst>
                </a:gridCol>
              </a:tblGrid>
              <a:tr h="377664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6717732"/>
                  </a:ext>
                </a:extLst>
              </a:tr>
              <a:tr h="774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en el programa de autoevaluación del control y la gestión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4342236"/>
                  </a:ext>
                </a:extLst>
              </a:tr>
              <a:tr h="3776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Implementar la cultura del control y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autorregulación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5149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B2385F-CF90-40B5-BBFE-C9ED9482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3926577"/>
            <a:ext cx="10163175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738508"/>
              </p:ext>
            </p:extLst>
          </p:nvPr>
        </p:nvGraphicFramePr>
        <p:xfrm>
          <a:off x="3270249" y="1782535"/>
          <a:ext cx="5890376" cy="148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4847">
                  <a:extLst>
                    <a:ext uri="{9D8B030D-6E8A-4147-A177-3AD203B41FA5}">
                      <a16:colId xmlns:a16="http://schemas.microsoft.com/office/drawing/2014/main" xmlns="" val="1681804870"/>
                    </a:ext>
                  </a:extLst>
                </a:gridCol>
                <a:gridCol w="4465529">
                  <a:extLst>
                    <a:ext uri="{9D8B030D-6E8A-4147-A177-3AD203B41FA5}">
                      <a16:colId xmlns:a16="http://schemas.microsoft.com/office/drawing/2014/main" xmlns="" val="22829047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CONTROL INTERNO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7570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Competencia </a:t>
                      </a:r>
                      <a:r>
                        <a:rPr lang="en-US" sz="1100" u="none" strike="noStrike" dirty="0">
                          <a:effectLst/>
                        </a:rPr>
                        <a:t>del equipo auditor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036711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Objetivo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Evaluar</a:t>
                      </a:r>
                      <a:r>
                        <a:rPr lang="es-MX" sz="1100" u="none" strike="noStrike" dirty="0">
                          <a:effectLst/>
                        </a:rPr>
                        <a:t>, asesorar y acompañar a la alta Dirección y a los procesos del Instituto en el logro de la eficacia,  eficiencia y efectividad para el cumplimiento de los objetivos en el marco de la normatividad legal vigente, disciplina al interior de la Entidad.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9650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BB202AF-9216-428F-9DD6-7852FD2D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807307"/>
            <a:ext cx="10134600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67031"/>
              </p:ext>
            </p:extLst>
          </p:nvPr>
        </p:nvGraphicFramePr>
        <p:xfrm>
          <a:off x="3279581" y="1627601"/>
          <a:ext cx="5651500" cy="148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411">
                  <a:extLst>
                    <a:ext uri="{9D8B030D-6E8A-4147-A177-3AD203B41FA5}">
                      <a16:colId xmlns:a16="http://schemas.microsoft.com/office/drawing/2014/main" xmlns="" val="3487429435"/>
                    </a:ext>
                  </a:extLst>
                </a:gridCol>
                <a:gridCol w="4331089">
                  <a:extLst>
                    <a:ext uri="{9D8B030D-6E8A-4147-A177-3AD203B41FA5}">
                      <a16:colId xmlns:a16="http://schemas.microsoft.com/office/drawing/2014/main" xmlns="" val="37356035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CONTROL INTERNO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9055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MX" sz="1100" u="none" strike="noStrike" dirty="0" smtClean="0">
                          <a:effectLst/>
                        </a:rPr>
                        <a:t>Modificaciones </a:t>
                      </a:r>
                      <a:r>
                        <a:rPr lang="es-MX" sz="1100" u="none" strike="noStrike" dirty="0">
                          <a:effectLst/>
                        </a:rPr>
                        <a:t>al programa de auditoría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847945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Evaluar</a:t>
                      </a:r>
                      <a:r>
                        <a:rPr lang="es-MX" sz="1100" u="none" strike="noStrike" dirty="0">
                          <a:effectLst/>
                        </a:rPr>
                        <a:t>, asesorar y acompañar a la alta Dirección y a los procesos del Instituto en el logro de la eficacia,  eficiencia y efectividad para el cumplimiento de los objetivos en el marco de la normatividad legal vigente, disciplina al interior de la Entidad.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044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93776" y="942714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8" name="Marcador de texto 33"/>
          <p:cNvSpPr>
            <a:spLocks noGrp="1"/>
          </p:cNvSpPr>
          <p:nvPr>
            <p:ph type="subTitle" idx="1"/>
          </p:nvPr>
        </p:nvSpPr>
        <p:spPr>
          <a:xfrm>
            <a:off x="7293666" y="2645178"/>
            <a:ext cx="3869389" cy="336038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CONTROL INTERNO</a:t>
            </a: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31667" y="2651964"/>
            <a:ext cx="7953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84141" y="1884468"/>
            <a:ext cx="433705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ESTRATÉGICA</a:t>
            </a:r>
          </a:p>
        </p:txBody>
      </p:sp>
      <p:sp>
        <p:nvSpPr>
          <p:cNvPr id="11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44366" y="1889000"/>
            <a:ext cx="7493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306367" y="3358288"/>
            <a:ext cx="433070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DERECHOS HUMANOS Y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AL CLIENTE</a:t>
            </a:r>
          </a:p>
        </p:txBody>
      </p:sp>
      <p:sp>
        <p:nvSpPr>
          <p:cNvPr id="13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44366" y="3397531"/>
            <a:ext cx="8207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84141" y="4119550"/>
            <a:ext cx="4029075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CONOCIMIENTO INSTITUCIONAL</a:t>
            </a:r>
          </a:p>
        </p:txBody>
      </p:sp>
      <p:sp>
        <p:nvSpPr>
          <p:cNvPr id="17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42777" y="4163518"/>
            <a:ext cx="752475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40397" y="1123422"/>
            <a:ext cx="7572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306367" y="1083914"/>
            <a:ext cx="4029075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30" name="Marcador de texto 33">
            <a:extLst>
              <a:ext uri="{FF2B5EF4-FFF2-40B4-BE49-F238E27FC236}">
                <a16:creationId xmlns:a16="http://schemas.microsoft.com/office/drawing/2014/main" xmlns="" id="{A016517E-078C-49F8-9510-7924FABF1340}"/>
              </a:ext>
            </a:extLst>
          </p:cNvPr>
          <p:cNvSpPr txBox="1">
            <a:spLocks/>
          </p:cNvSpPr>
          <p:nvPr/>
        </p:nvSpPr>
        <p:spPr>
          <a:xfrm>
            <a:off x="6531666" y="4919598"/>
            <a:ext cx="752475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arcador de texto 33">
            <a:extLst>
              <a:ext uri="{FF2B5EF4-FFF2-40B4-BE49-F238E27FC236}">
                <a16:creationId xmlns:a16="http://schemas.microsoft.com/office/drawing/2014/main" xmlns="" id="{399F76A9-D783-41A1-8FD8-56873D782ED4}"/>
              </a:ext>
            </a:extLst>
          </p:cNvPr>
          <p:cNvSpPr txBox="1">
            <a:spLocks/>
          </p:cNvSpPr>
          <p:nvPr/>
        </p:nvSpPr>
        <p:spPr>
          <a:xfrm>
            <a:off x="7280727" y="4832470"/>
            <a:ext cx="4029075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  <a:r>
              <a:rPr lang="es-CO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TALENTO HUMANO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699" y="5364098"/>
            <a:ext cx="1176630" cy="1072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727" y="5588188"/>
            <a:ext cx="4035902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720667E-9073-4E6B-BBB7-43560A7E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67" y="3989111"/>
            <a:ext cx="10134600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83735"/>
              </p:ext>
            </p:extLst>
          </p:nvPr>
        </p:nvGraphicFramePr>
        <p:xfrm>
          <a:off x="3292417" y="1735129"/>
          <a:ext cx="5651500" cy="148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733">
                  <a:extLst>
                    <a:ext uri="{9D8B030D-6E8A-4147-A177-3AD203B41FA5}">
                      <a16:colId xmlns:a16="http://schemas.microsoft.com/office/drawing/2014/main" xmlns="" val="1124336469"/>
                    </a:ext>
                  </a:extLst>
                </a:gridCol>
                <a:gridCol w="4293767">
                  <a:extLst>
                    <a:ext uri="{9D8B030D-6E8A-4147-A177-3AD203B41FA5}">
                      <a16:colId xmlns:a16="http://schemas.microsoft.com/office/drawing/2014/main" xmlns="" val="11789368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INTERNO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6852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Programa </a:t>
                      </a:r>
                      <a:r>
                        <a:rPr lang="en-US" sz="1100" u="none" strike="noStrike" dirty="0">
                          <a:effectLst/>
                        </a:rPr>
                        <a:t>de Auditoria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25171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Evaluar</a:t>
                      </a:r>
                      <a:r>
                        <a:rPr lang="es-MX" sz="1100" u="none" strike="noStrike" dirty="0">
                          <a:effectLst/>
                        </a:rPr>
                        <a:t>, asesorar y acompañar a la alta Dirección y a los procesos del Instituto en el logro de la eficacia,  eficiencia y efectividad para el cumplimiento de los objetivos en el marco de la normatividad legal vigente, disciplina al interior de la Entidad.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419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839F6B-766A-4BC4-AA3F-28D7C98E4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24" y="3600394"/>
            <a:ext cx="10153650" cy="22002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21099"/>
              </p:ext>
            </p:extLst>
          </p:nvPr>
        </p:nvGraphicFramePr>
        <p:xfrm>
          <a:off x="3391085" y="1611009"/>
          <a:ext cx="5651500" cy="74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3717">
                  <a:extLst>
                    <a:ext uri="{9D8B030D-6E8A-4147-A177-3AD203B41FA5}">
                      <a16:colId xmlns:a16="http://schemas.microsoft.com/office/drawing/2014/main" xmlns="" val="3174060827"/>
                    </a:ext>
                  </a:extLst>
                </a:gridCol>
                <a:gridCol w="4237783">
                  <a:extLst>
                    <a:ext uri="{9D8B030D-6E8A-4147-A177-3AD203B41FA5}">
                      <a16:colId xmlns:a16="http://schemas.microsoft.com/office/drawing/2014/main" xmlns="" val="4759148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CONTROL INTERNO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378214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Nombre del Indicador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Resultados de la evaluación del sistema de control interno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0226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u="none" strike="noStrike" dirty="0">
                          <a:effectLst/>
                        </a:rPr>
                        <a:t>Implementar la cultura del control y </a:t>
                      </a:r>
                      <a:r>
                        <a:rPr lang="es-MX" sz="1100" u="none" strike="noStrike" dirty="0" smtClean="0">
                          <a:effectLst/>
                        </a:rPr>
                        <a:t>autorregulación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7770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23B087-8DD0-4D6B-9FC3-308CF96C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3702533"/>
            <a:ext cx="10163175" cy="24479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07290"/>
              </p:ext>
            </p:extLst>
          </p:nvPr>
        </p:nvGraphicFramePr>
        <p:xfrm>
          <a:off x="3292417" y="1673695"/>
          <a:ext cx="5651500" cy="1487805"/>
        </p:xfrm>
        <a:graphic>
          <a:graphicData uri="http://schemas.openxmlformats.org/drawingml/2006/table">
            <a:tbl>
              <a:tblPr/>
              <a:tblGrid>
                <a:gridCol w="1572338">
                  <a:extLst>
                    <a:ext uri="{9D8B030D-6E8A-4147-A177-3AD203B41FA5}">
                      <a16:colId xmlns:a16="http://schemas.microsoft.com/office/drawing/2014/main" xmlns="" val="799024158"/>
                    </a:ext>
                  </a:extLst>
                </a:gridCol>
                <a:gridCol w="4079162">
                  <a:extLst>
                    <a:ext uri="{9D8B030D-6E8A-4147-A177-3AD203B41FA5}">
                      <a16:colId xmlns:a16="http://schemas.microsoft.com/office/drawing/2014/main" xmlns="" val="10924345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770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las Acciones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39678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Evaluar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asesorar y acompañar a la alta Dirección y a los procesos del Instituto en el logro de la eficacia,  eficiencia y efectividad para el cumplimiento de los objetivos en el marco de la normatividad legal vigente, disciplina al interior de la Entidad.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364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4301" y="1848794"/>
            <a:ext cx="11491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s-CO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5537" y="3204328"/>
            <a:ext cx="4186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DERECHOS HUMANOS Y ATENCIÓN AL CLIENTE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4516E65-F1F2-4F44-B74F-F2B0E297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9" y="3429000"/>
            <a:ext cx="10239375" cy="28194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36816"/>
              </p:ext>
            </p:extLst>
          </p:nvPr>
        </p:nvGraphicFramePr>
        <p:xfrm>
          <a:off x="3075709" y="1434584"/>
          <a:ext cx="5651500" cy="1719921"/>
        </p:xfrm>
        <a:graphic>
          <a:graphicData uri="http://schemas.openxmlformats.org/drawingml/2006/table">
            <a:tbl>
              <a:tblPr/>
              <a:tblGrid>
                <a:gridCol w="1339072">
                  <a:extLst>
                    <a:ext uri="{9D8B030D-6E8A-4147-A177-3AD203B41FA5}">
                      <a16:colId xmlns:a16="http://schemas.microsoft.com/office/drawing/2014/main" xmlns="" val="1635676664"/>
                    </a:ext>
                  </a:extLst>
                </a:gridCol>
                <a:gridCol w="4312428">
                  <a:extLst>
                    <a:ext uri="{9D8B030D-6E8A-4147-A177-3AD203B41FA5}">
                      <a16:colId xmlns:a16="http://schemas.microsoft.com/office/drawing/2014/main" xmlns="" val="721276172"/>
                    </a:ext>
                  </a:extLst>
                </a:gridCol>
              </a:tblGrid>
              <a:tr h="1625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HUMANOS Y ATENCIÓN AL CLIENTE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270519"/>
                  </a:ext>
                </a:extLst>
              </a:tr>
              <a:tr h="470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Eficacia en la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9906444"/>
                  </a:ext>
                </a:extLst>
              </a:tr>
              <a:tr h="103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Garantizar el respeto, promoción, protección y defensa de los derechos humanos en el sistema penitenciario y carcelario, a partir de la atención, asesoría y acompañamiento efectivos, a los requerimientos de los ciudadanos y partes interesadas a través del direccionamiento oportuno y eficiente a los procesos competentes.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189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D60F6A4-0F56-4C1E-AF6C-90216EFC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04" y="3618472"/>
            <a:ext cx="10144125" cy="22574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75462"/>
              </p:ext>
            </p:extLst>
          </p:nvPr>
        </p:nvGraphicFramePr>
        <p:xfrm>
          <a:off x="3326232" y="1427538"/>
          <a:ext cx="5651500" cy="1712431"/>
        </p:xfrm>
        <a:graphic>
          <a:graphicData uri="http://schemas.openxmlformats.org/drawingml/2006/table">
            <a:tbl>
              <a:tblPr/>
              <a:tblGrid>
                <a:gridCol w="1413718">
                  <a:extLst>
                    <a:ext uri="{9D8B030D-6E8A-4147-A177-3AD203B41FA5}">
                      <a16:colId xmlns:a16="http://schemas.microsoft.com/office/drawing/2014/main" xmlns="" val="963864187"/>
                    </a:ext>
                  </a:extLst>
                </a:gridCol>
                <a:gridCol w="4237782">
                  <a:extLst>
                    <a:ext uri="{9D8B030D-6E8A-4147-A177-3AD203B41FA5}">
                      <a16:colId xmlns:a16="http://schemas.microsoft.com/office/drawing/2014/main" xmlns="" val="3724939023"/>
                    </a:ext>
                  </a:extLst>
                </a:gridCol>
              </a:tblGrid>
              <a:tr h="170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DERECHOS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HUMANOS Y ATENCIÒN AL CLIENTE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1094733"/>
                  </a:ext>
                </a:extLst>
              </a:tr>
              <a:tr h="170066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satisfacción al servicio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7008231"/>
                  </a:ext>
                </a:extLst>
              </a:tr>
              <a:tr h="11904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Garantizar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respeto, promoción, protección y defensa de los derechos humanos en el sistema penitenciario y carcelario, a partir de la atención, asesoría y acompañamiento efectivos, a los requerimientos de los ciudadanos y partes interesadas a través del direccionamiento oportuno y eficiente a los procesos competentes.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745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0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5CD4D65-270E-4306-A81A-99D62EDFC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79" y="3711023"/>
            <a:ext cx="10163175" cy="24574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33608"/>
              </p:ext>
            </p:extLst>
          </p:nvPr>
        </p:nvGraphicFramePr>
        <p:xfrm>
          <a:off x="3170327" y="1459200"/>
          <a:ext cx="5651500" cy="1729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023">
                  <a:extLst>
                    <a:ext uri="{9D8B030D-6E8A-4147-A177-3AD203B41FA5}">
                      <a16:colId xmlns:a16="http://schemas.microsoft.com/office/drawing/2014/main" xmlns="" val="1738769577"/>
                    </a:ext>
                  </a:extLst>
                </a:gridCol>
                <a:gridCol w="4144477">
                  <a:extLst>
                    <a:ext uri="{9D8B030D-6E8A-4147-A177-3AD203B41FA5}">
                      <a16:colId xmlns:a16="http://schemas.microsoft.com/office/drawing/2014/main" xmlns="" val="2944412987"/>
                    </a:ext>
                  </a:extLst>
                </a:gridCol>
              </a:tblGrid>
              <a:tr h="1724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effectLst/>
                        </a:rPr>
                        <a:t>DERECHOS HUMANOS Y ATENCIÓN AL</a:t>
                      </a:r>
                      <a:r>
                        <a:rPr lang="es-MX" sz="1100" u="none" strike="noStrike" baseline="0" dirty="0" smtClean="0">
                          <a:effectLst/>
                        </a:rPr>
                        <a:t> CLIENTE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5648418"/>
                  </a:ext>
                </a:extLst>
              </a:tr>
              <a:tr h="172487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MX" sz="1100" u="none" strike="noStrike" dirty="0" smtClean="0">
                          <a:effectLst/>
                        </a:rPr>
                        <a:t>Índice </a:t>
                      </a:r>
                      <a:r>
                        <a:rPr lang="es-MX" sz="1100" u="none" strike="noStrike" dirty="0">
                          <a:effectLst/>
                        </a:rPr>
                        <a:t>en la Oportunidad de respuesta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38146225"/>
                  </a:ext>
                </a:extLst>
              </a:tr>
              <a:tr h="1207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Objetivo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Garantizar </a:t>
                      </a:r>
                      <a:r>
                        <a:rPr lang="es-MX" sz="1100" u="none" strike="noStrike" dirty="0">
                          <a:effectLst/>
                        </a:rPr>
                        <a:t>el respeto, promoción, protección y defensa de los derechos humanos en el sistema penitenciario y carcelario, a partir de la atención, asesoría y acompañamiento efectivos, a los requerimientos de los ciudadanos y partes interesadas a través del direccionamiento oportuno y eficiente a los procesos competentes.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1084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84301" y="1848794"/>
            <a:ext cx="11491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s-CO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5537" y="3456144"/>
            <a:ext cx="4186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CONOCIMIENTO INSTITUCIONAL</a:t>
            </a:r>
            <a:endParaRPr lang="es-CO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F115852-B9CB-47BD-8463-68BAE06FD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9" y="3283019"/>
            <a:ext cx="10239375" cy="280987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1240"/>
              </p:ext>
            </p:extLst>
          </p:nvPr>
        </p:nvGraphicFramePr>
        <p:xfrm>
          <a:off x="3292416" y="1543598"/>
          <a:ext cx="5651500" cy="165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701">
                  <a:extLst>
                    <a:ext uri="{9D8B030D-6E8A-4147-A177-3AD203B41FA5}">
                      <a16:colId xmlns:a16="http://schemas.microsoft.com/office/drawing/2014/main" xmlns="" val="3155902771"/>
                    </a:ext>
                  </a:extLst>
                </a:gridCol>
                <a:gridCol w="4181799">
                  <a:extLst>
                    <a:ext uri="{9D8B030D-6E8A-4147-A177-3AD203B41FA5}">
                      <a16:colId xmlns:a16="http://schemas.microsoft.com/office/drawing/2014/main" xmlns="" val="6894062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GESTIÓN DEL CONOCIMIENTO INSTITUCIONAL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7154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Nombre del Indicador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Desarrollo </a:t>
                      </a:r>
                      <a:r>
                        <a:rPr lang="en-US" sz="1100" u="none" strike="noStrike" dirty="0">
                          <a:effectLst/>
                        </a:rPr>
                        <a:t>de Investigación </a:t>
                      </a:r>
                      <a:r>
                        <a:rPr lang="en-US" sz="1100" u="none" strike="noStrike" dirty="0" smtClean="0">
                          <a:effectLst/>
                        </a:rPr>
                        <a:t>Penitenciaria</a:t>
                      </a:r>
                    </a:p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757811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u="none" strike="noStrike" dirty="0">
                          <a:effectLst/>
                        </a:rPr>
                        <a:t>Realizar la formación, capacitación, inducción, instrucción, entrenamiento y reentrenamiento a los actores del sistema Nacional Penitenciario que así lo requiera y las investigaciones a este ámbito en forma eficiente.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353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8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B16AD65-0DBF-4BCB-8121-74B9C9DA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30" y="3752961"/>
            <a:ext cx="10134600" cy="21907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41808"/>
              </p:ext>
            </p:extLst>
          </p:nvPr>
        </p:nvGraphicFramePr>
        <p:xfrm>
          <a:off x="3292417" y="1505178"/>
          <a:ext cx="56515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4993">
                  <a:extLst>
                    <a:ext uri="{9D8B030D-6E8A-4147-A177-3AD203B41FA5}">
                      <a16:colId xmlns:a16="http://schemas.microsoft.com/office/drawing/2014/main" xmlns="" val="1003590144"/>
                    </a:ext>
                  </a:extLst>
                </a:gridCol>
                <a:gridCol w="4276507">
                  <a:extLst>
                    <a:ext uri="{9D8B030D-6E8A-4147-A177-3AD203B41FA5}">
                      <a16:colId xmlns:a16="http://schemas.microsoft.com/office/drawing/2014/main" xmlns="" val="11595656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GESTIÓN DEL CONOCIMIENTO INSTITUCIONAL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51911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Nombre del Indicador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N° de documentos académicos aprobados e implementados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3286034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Realizar </a:t>
                      </a:r>
                      <a:r>
                        <a:rPr lang="es-MX" sz="1100" u="none" strike="noStrike" dirty="0">
                          <a:effectLst/>
                        </a:rPr>
                        <a:t>la formación, capacitación, inducción, instrucción, entrenamiento y reentrenamiento a los actores del sistema Nacional Penitenciario que así lo requiera y las investigaciones a este ámbito en forma eficiente.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2674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2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93776" y="942714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8" name="Marcador de texto 33"/>
          <p:cNvSpPr>
            <a:spLocks noGrp="1"/>
          </p:cNvSpPr>
          <p:nvPr>
            <p:ph type="subTitle" idx="1"/>
          </p:nvPr>
        </p:nvSpPr>
        <p:spPr>
          <a:xfrm>
            <a:off x="7226369" y="3399571"/>
            <a:ext cx="3869389" cy="336038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PLANIFICACIÒN INSTITUCIONAL</a:t>
            </a: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09342" y="3371723"/>
            <a:ext cx="7953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15478" y="2631391"/>
            <a:ext cx="433705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LOGISTICA Y ABASTECIMIENTO</a:t>
            </a:r>
          </a:p>
        </p:txBody>
      </p:sp>
      <p:sp>
        <p:nvSpPr>
          <p:cNvPr id="11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09342" y="2643243"/>
            <a:ext cx="7493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18653" y="4081537"/>
            <a:ext cx="4330700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SEGURIDAD PENITENCIARIA Y CARCELARIA</a:t>
            </a:r>
          </a:p>
        </p:txBody>
      </p:sp>
      <p:sp>
        <p:nvSpPr>
          <p:cNvPr id="13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483942" y="4081537"/>
            <a:ext cx="8207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26369" y="4837831"/>
            <a:ext cx="3772897" cy="371703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TRATAMIENTO PENITENCIARIO</a:t>
            </a:r>
          </a:p>
        </p:txBody>
      </p:sp>
      <p:sp>
        <p:nvSpPr>
          <p:cNvPr id="15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483942" y="4813285"/>
            <a:ext cx="8001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517378" y="1914763"/>
            <a:ext cx="7572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215478" y="1897374"/>
            <a:ext cx="4029075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FINANCIERA</a:t>
            </a:r>
          </a:p>
        </p:txBody>
      </p:sp>
      <p:sp>
        <p:nvSpPr>
          <p:cNvPr id="20" name="Marcador de texto 33"/>
          <p:cNvSpPr txBox="1">
            <a:spLocks/>
          </p:cNvSpPr>
          <p:nvPr/>
        </p:nvSpPr>
        <p:spPr>
          <a:xfrm>
            <a:off x="6517379" y="1071300"/>
            <a:ext cx="757237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texto 33"/>
          <p:cNvSpPr txBox="1">
            <a:spLocks/>
          </p:cNvSpPr>
          <p:nvPr/>
        </p:nvSpPr>
        <p:spPr>
          <a:xfrm>
            <a:off x="7215479" y="1048337"/>
            <a:ext cx="4029075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DOCUMENTAL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5EEF2CE-A335-4CDF-9DF7-6F3BC813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93" y="3710381"/>
            <a:ext cx="101250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58977"/>
              </p:ext>
            </p:extLst>
          </p:nvPr>
        </p:nvGraphicFramePr>
        <p:xfrm>
          <a:off x="3150524" y="1467177"/>
          <a:ext cx="5651500" cy="159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944">
                  <a:extLst>
                    <a:ext uri="{9D8B030D-6E8A-4147-A177-3AD203B41FA5}">
                      <a16:colId xmlns:a16="http://schemas.microsoft.com/office/drawing/2014/main" xmlns="" val="1584443429"/>
                    </a:ext>
                  </a:extLst>
                </a:gridCol>
                <a:gridCol w="4108556">
                  <a:extLst>
                    <a:ext uri="{9D8B030D-6E8A-4147-A177-3AD203B41FA5}">
                      <a16:colId xmlns:a16="http://schemas.microsoft.com/office/drawing/2014/main" xmlns="" val="8150703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GESTIÓN DEL CONOCIMIENTO DOCUMENTAL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758224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Nombre del Indicador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Herramientas  u orientaciones curriculares articuladas al proceso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890056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u="none" strike="noStrike" dirty="0">
                          <a:effectLst/>
                        </a:rPr>
                        <a:t>Realizar la formación, capacitación, inducción, instrucción, entrenamiento y reentrenamiento a los actores del sistema Nacional Penitenciario que así lo requiera y las investigaciones a este ámbito en forma eficiente.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4670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5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699DF06-F195-4E9A-A7EE-46BAC8B0A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67" y="3804617"/>
            <a:ext cx="10134600" cy="21907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64511"/>
              </p:ext>
            </p:extLst>
          </p:nvPr>
        </p:nvGraphicFramePr>
        <p:xfrm>
          <a:off x="3292417" y="1729679"/>
          <a:ext cx="5651500" cy="1487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638">
                  <a:extLst>
                    <a:ext uri="{9D8B030D-6E8A-4147-A177-3AD203B41FA5}">
                      <a16:colId xmlns:a16="http://schemas.microsoft.com/office/drawing/2014/main" xmlns="" val="4094047332"/>
                    </a:ext>
                  </a:extLst>
                </a:gridCol>
                <a:gridCol w="4201862">
                  <a:extLst>
                    <a:ext uri="{9D8B030D-6E8A-4147-A177-3AD203B41FA5}">
                      <a16:colId xmlns:a16="http://schemas.microsoft.com/office/drawing/2014/main" xmlns="" val="40862435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GESTIÓN DEL CONOCIMIENTO INSTITUCIONAL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535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MX" sz="1100" u="none" strike="noStrike" dirty="0" smtClean="0">
                          <a:effectLst/>
                        </a:rPr>
                        <a:t>Porcentaje </a:t>
                      </a:r>
                      <a:r>
                        <a:rPr lang="es-MX" sz="1100" u="none" strike="noStrike" dirty="0">
                          <a:effectLst/>
                        </a:rPr>
                        <a:t>de ejecución del PIC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5320881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Realizar </a:t>
                      </a:r>
                      <a:r>
                        <a:rPr lang="es-MX" sz="1100" u="none" strike="noStrike" dirty="0">
                          <a:effectLst/>
                        </a:rPr>
                        <a:t>la formación, capacitación, inducción, instrucción, entrenamiento y reentrenamiento a los actores del sistema Nacional Penitenciario que así lo requiera y las investigaciones a este ámbito en forma eficiente.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4571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6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1DA6E6D-E84C-45DC-9349-866D2D26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0" y="3706053"/>
            <a:ext cx="10134600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34594"/>
              </p:ext>
            </p:extLst>
          </p:nvPr>
        </p:nvGraphicFramePr>
        <p:xfrm>
          <a:off x="3167613" y="1785549"/>
          <a:ext cx="5651500" cy="1495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991">
                  <a:extLst>
                    <a:ext uri="{9D8B030D-6E8A-4147-A177-3AD203B41FA5}">
                      <a16:colId xmlns:a16="http://schemas.microsoft.com/office/drawing/2014/main" xmlns="" val="567356613"/>
                    </a:ext>
                  </a:extLst>
                </a:gridCol>
                <a:gridCol w="4032509">
                  <a:extLst>
                    <a:ext uri="{9D8B030D-6E8A-4147-A177-3AD203B41FA5}">
                      <a16:colId xmlns:a16="http://schemas.microsoft.com/office/drawing/2014/main" xmlns="" val="2826229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GESTIÓN DEL CONOCIMIENTO INSTITUCIONAL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23961079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Nombre del Indicador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>
                          <a:effectLst/>
                        </a:rPr>
                        <a:t>Porcentaje de Programas Académicos Aprobados en la Vigencia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75945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Realizar </a:t>
                      </a:r>
                      <a:r>
                        <a:rPr lang="es-MX" sz="1100" u="none" strike="noStrike" dirty="0">
                          <a:effectLst/>
                        </a:rPr>
                        <a:t>la formación, capacitación, inducción, instrucción, entrenamiento y reentrenamiento a los actores del sistema Nacional Penitenciario que así lo requiera y las investigaciones a este ámbito en forma eficiente.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57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CD98BB0-2617-4AAF-A0B7-F1ACD7E4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763410"/>
            <a:ext cx="10144125" cy="235267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41834"/>
              </p:ext>
            </p:extLst>
          </p:nvPr>
        </p:nvGraphicFramePr>
        <p:xfrm>
          <a:off x="3270249" y="1720348"/>
          <a:ext cx="5651500" cy="1487805"/>
        </p:xfrm>
        <a:graphic>
          <a:graphicData uri="http://schemas.openxmlformats.org/drawingml/2006/table">
            <a:tbl>
              <a:tblPr/>
              <a:tblGrid>
                <a:gridCol w="1674975">
                  <a:extLst>
                    <a:ext uri="{9D8B030D-6E8A-4147-A177-3AD203B41FA5}">
                      <a16:colId xmlns:a16="http://schemas.microsoft.com/office/drawing/2014/main" xmlns="" val="1994832403"/>
                    </a:ext>
                  </a:extLst>
                </a:gridCol>
                <a:gridCol w="3976525">
                  <a:extLst>
                    <a:ext uri="{9D8B030D-6E8A-4147-A177-3AD203B41FA5}">
                      <a16:colId xmlns:a16="http://schemas.microsoft.com/office/drawing/2014/main" xmlns="" val="42389681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CONOCIMIENTO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14821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Cobertura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4225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formación, capacitación, inducción, instrucción, entrenamiento y reentrenamiento a los actores del sistema Nacional Penitenciario que así lo requiera y las investigaciones a este ámbito en forma eficiente.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95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4301" y="1848794"/>
            <a:ext cx="11491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s-CO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35374" y="3850901"/>
            <a:ext cx="3647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DEL TALENTO HUMANO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DDD658-1B91-42AB-A873-5CF355C4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4" y="3429000"/>
            <a:ext cx="10220325" cy="28289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60155"/>
              </p:ext>
            </p:extLst>
          </p:nvPr>
        </p:nvGraphicFramePr>
        <p:xfrm>
          <a:off x="3186274" y="1483194"/>
          <a:ext cx="5651500" cy="1868805"/>
        </p:xfrm>
        <a:graphic>
          <a:graphicData uri="http://schemas.openxmlformats.org/drawingml/2006/table">
            <a:tbl>
              <a:tblPr/>
              <a:tblGrid>
                <a:gridCol w="1674974">
                  <a:extLst>
                    <a:ext uri="{9D8B030D-6E8A-4147-A177-3AD203B41FA5}">
                      <a16:colId xmlns:a16="http://schemas.microsoft.com/office/drawing/2014/main" xmlns="" val="3534271855"/>
                    </a:ext>
                  </a:extLst>
                </a:gridCol>
                <a:gridCol w="3976526">
                  <a:extLst>
                    <a:ext uri="{9D8B030D-6E8A-4147-A177-3AD203B41FA5}">
                      <a16:colId xmlns:a16="http://schemas.microsoft.com/office/drawing/2014/main" xmlns="" val="20831644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TALENTO HUMANO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858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bienestar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4084927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procesos de ingreso, desarrollo y desvinculación del talento humano al servicio del INPEC, mediante el desarrollo de estrategias  administrativas y operativas soportadas en el principio constitucional del mérito, tendientes a garantizar servidores públicos competentes para alcanzar los objetivos Institucionales.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4660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6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7D4BB88-CD2C-4A25-B2A0-2DCB4AD5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54" y="3833812"/>
            <a:ext cx="10106025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28084"/>
              </p:ext>
            </p:extLst>
          </p:nvPr>
        </p:nvGraphicFramePr>
        <p:xfrm>
          <a:off x="3167614" y="1697800"/>
          <a:ext cx="5651500" cy="1683402"/>
        </p:xfrm>
        <a:graphic>
          <a:graphicData uri="http://schemas.openxmlformats.org/drawingml/2006/table">
            <a:tbl>
              <a:tblPr/>
              <a:tblGrid>
                <a:gridCol w="1488362">
                  <a:extLst>
                    <a:ext uri="{9D8B030D-6E8A-4147-A177-3AD203B41FA5}">
                      <a16:colId xmlns:a16="http://schemas.microsoft.com/office/drawing/2014/main" xmlns="" val="2682577707"/>
                    </a:ext>
                  </a:extLst>
                </a:gridCol>
                <a:gridCol w="4163138">
                  <a:extLst>
                    <a:ext uri="{9D8B030D-6E8A-4147-A177-3AD203B41FA5}">
                      <a16:colId xmlns:a16="http://schemas.microsoft.com/office/drawing/2014/main" xmlns="" val="582650115"/>
                    </a:ext>
                  </a:extLst>
                </a:gridCol>
              </a:tblGrid>
              <a:tr h="165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TALENTO HUMANO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7973674"/>
                  </a:ext>
                </a:extLst>
              </a:tr>
              <a:tr h="165919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Salud Ocupacional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025545"/>
                  </a:ext>
                </a:extLst>
              </a:tr>
              <a:tr h="11614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procesos de ingreso, desarrollo y desvinculación del talento humano al servicio del INPEC, mediante el desarrollo de estrategias  administrativas y operativas soportadas en el principio constitucional del mérito, tendientes a garantizar servidores públicos competentes para alcanzar los objetivos Institucionales.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21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9AE8A49-9C2A-4855-9A7B-C74516F8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860316"/>
            <a:ext cx="10115550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05234"/>
              </p:ext>
            </p:extLst>
          </p:nvPr>
        </p:nvGraphicFramePr>
        <p:xfrm>
          <a:off x="2943679" y="1601367"/>
          <a:ext cx="5651500" cy="1868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6757">
                  <a:extLst>
                    <a:ext uri="{9D8B030D-6E8A-4147-A177-3AD203B41FA5}">
                      <a16:colId xmlns:a16="http://schemas.microsoft.com/office/drawing/2014/main" xmlns="" val="1048024816"/>
                    </a:ext>
                  </a:extLst>
                </a:gridCol>
                <a:gridCol w="4064743">
                  <a:extLst>
                    <a:ext uri="{9D8B030D-6E8A-4147-A177-3AD203B41FA5}">
                      <a16:colId xmlns:a16="http://schemas.microsoft.com/office/drawing/2014/main" xmlns="" val="31578682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GESTIÓN DEL TALENTO HUMANO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39597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Evaluación </a:t>
                      </a:r>
                      <a:r>
                        <a:rPr lang="en-US" sz="1100" u="none" strike="noStrike" dirty="0">
                          <a:effectLst/>
                        </a:rPr>
                        <a:t>del desempeño laboral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0178324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Administrar </a:t>
                      </a:r>
                      <a:r>
                        <a:rPr lang="es-MX" sz="1100" u="none" strike="noStrike" dirty="0">
                          <a:effectLst/>
                        </a:rPr>
                        <a:t>los procesos de ingreso, desarrollo y desvinculación del talento humano al servicio del INPEC, mediante el desarrollo de estrategias  administrativas y operativas soportadas en el principio constitucional del mérito, tendientes a garantizar servidores públicos competentes para alcanzar los objetivos Institucionales.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6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D5FA9CE-6DC8-4CF2-B530-D2D924AD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631510"/>
            <a:ext cx="10287000" cy="24574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64033"/>
              </p:ext>
            </p:extLst>
          </p:nvPr>
        </p:nvGraphicFramePr>
        <p:xfrm>
          <a:off x="3075709" y="1604493"/>
          <a:ext cx="5651500" cy="1868805"/>
        </p:xfrm>
        <a:graphic>
          <a:graphicData uri="http://schemas.openxmlformats.org/drawingml/2006/table">
            <a:tbl>
              <a:tblPr/>
              <a:tblGrid>
                <a:gridCol w="1626920">
                  <a:extLst>
                    <a:ext uri="{9D8B030D-6E8A-4147-A177-3AD203B41FA5}">
                      <a16:colId xmlns:a16="http://schemas.microsoft.com/office/drawing/2014/main" xmlns="" val="1548313521"/>
                    </a:ext>
                  </a:extLst>
                </a:gridCol>
                <a:gridCol w="4024580">
                  <a:extLst>
                    <a:ext uri="{9D8B030D-6E8A-4147-A177-3AD203B41FA5}">
                      <a16:colId xmlns:a16="http://schemas.microsoft.com/office/drawing/2014/main" xmlns="" val="38857999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DEL TALENTO HUMANO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78837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planta de personal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5999563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procesos de ingreso, desarrollo y desvinculación del talento humano al servicio del INPEC, mediante el desarrollo de estrategias  administrativas y operativas soportadas en el principio constitucional del mérito, tendientes a garantizar servidores públicos competentes para alcanzar los objetivos Institucionales.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386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29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1301107" y="3821989"/>
            <a:ext cx="3061430" cy="1633850"/>
          </a:xfrm>
          <a:prstGeom prst="rect">
            <a:avLst/>
          </a:prstGeom>
        </p:spPr>
        <p:txBody>
          <a:bodyPr vert="horz" lIns="77152" tIns="38577" rIns="77152" bIns="38577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DISCIPLINARIA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26528" y="1843552"/>
            <a:ext cx="12105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es-CO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800000" y="3642647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Work Sans" panose="00000500000000000000" pitchFamily="50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615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4C4BA35-B397-4225-BE23-800660F85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7" y="3285711"/>
            <a:ext cx="10210800" cy="28575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37966"/>
              </p:ext>
            </p:extLst>
          </p:nvPr>
        </p:nvGraphicFramePr>
        <p:xfrm>
          <a:off x="3292417" y="1571058"/>
          <a:ext cx="5651500" cy="1487805"/>
        </p:xfrm>
        <a:graphic>
          <a:graphicData uri="http://schemas.openxmlformats.org/drawingml/2006/table">
            <a:tbl>
              <a:tblPr/>
              <a:tblGrid>
                <a:gridCol w="1423047">
                  <a:extLst>
                    <a:ext uri="{9D8B030D-6E8A-4147-A177-3AD203B41FA5}">
                      <a16:colId xmlns:a16="http://schemas.microsoft.com/office/drawing/2014/main" xmlns="" val="1329799149"/>
                    </a:ext>
                  </a:extLst>
                </a:gridCol>
                <a:gridCol w="4228453">
                  <a:extLst>
                    <a:ext uri="{9D8B030D-6E8A-4147-A177-3AD203B41FA5}">
                      <a16:colId xmlns:a16="http://schemas.microsoft.com/office/drawing/2014/main" xmlns="" val="253253383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DISCIPLINARIA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9385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Acciones disciplinarias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9094769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Garantizar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función disciplinaria en los servidores públicos del INPEC de forma tal que se  inicie y finalice el proceso con las garantías procesales, así como la implementación de políticas de prevención de las conductas que constituyan falta disciplinaria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374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BC07BA2-4282-42F1-B6A2-406344C7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35" y="3656843"/>
            <a:ext cx="10172700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25500"/>
              </p:ext>
            </p:extLst>
          </p:nvPr>
        </p:nvGraphicFramePr>
        <p:xfrm>
          <a:off x="3204935" y="1685373"/>
          <a:ext cx="5651500" cy="1487805"/>
        </p:xfrm>
        <a:graphic>
          <a:graphicData uri="http://schemas.openxmlformats.org/drawingml/2006/table">
            <a:tbl>
              <a:tblPr/>
              <a:tblGrid>
                <a:gridCol w="1525685">
                  <a:extLst>
                    <a:ext uri="{9D8B030D-6E8A-4147-A177-3AD203B41FA5}">
                      <a16:colId xmlns:a16="http://schemas.microsoft.com/office/drawing/2014/main" xmlns="" val="2019225856"/>
                    </a:ext>
                  </a:extLst>
                </a:gridCol>
                <a:gridCol w="4125815">
                  <a:extLst>
                    <a:ext uri="{9D8B030D-6E8A-4147-A177-3AD203B41FA5}">
                      <a16:colId xmlns:a16="http://schemas.microsoft.com/office/drawing/2014/main" xmlns="" val="1016465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DISCIPLINARIA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999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Prevención disciplinaria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1358838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Garantizar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función disciplinaria en los servidores públicos del INPEC de forma tal que se  inicie y finalice el proceso con las garantías procesales, así como la implementación de políticas de prevención de las conductas que constituyan falta disciplinaria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3995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BBE14EE-8C74-4D98-BBA4-3F5E4CCD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74" y="3729037"/>
            <a:ext cx="10210800" cy="24479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52622"/>
              </p:ext>
            </p:extLst>
          </p:nvPr>
        </p:nvGraphicFramePr>
        <p:xfrm>
          <a:off x="3159684" y="1748339"/>
          <a:ext cx="5651500" cy="1555047"/>
        </p:xfrm>
        <a:graphic>
          <a:graphicData uri="http://schemas.openxmlformats.org/drawingml/2006/table">
            <a:tbl>
              <a:tblPr/>
              <a:tblGrid>
                <a:gridCol w="1626920">
                  <a:extLst>
                    <a:ext uri="{9D8B030D-6E8A-4147-A177-3AD203B41FA5}">
                      <a16:colId xmlns:a16="http://schemas.microsoft.com/office/drawing/2014/main" xmlns="" val="2984471532"/>
                    </a:ext>
                  </a:extLst>
                </a:gridCol>
                <a:gridCol w="4024580">
                  <a:extLst>
                    <a:ext uri="{9D8B030D-6E8A-4147-A177-3AD203B41FA5}">
                      <a16:colId xmlns:a16="http://schemas.microsoft.com/office/drawing/2014/main" xmlns="" val="1335110542"/>
                    </a:ext>
                  </a:extLst>
                </a:gridCol>
              </a:tblGrid>
              <a:tr h="257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DISCIPLINARIA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0920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Índice 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Trámite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quejas a nivel nacional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409807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Garantizar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función disciplinaria en los servidores públicos del INPEC de forma tal que se  inicie y finalice el proceso con las garantías procesales, así como la implementación de políticas de prevención de las conductas que constituyan falta disciplinaria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936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5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104354" y="9123114"/>
            <a:ext cx="155876" cy="3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152" tIns="38577" rIns="77152" bIns="38577" numCol="1" anchor="ctr" anchorCtr="0" compatLnSpc="1">
            <a:prstTxWarp prst="textNoShape">
              <a:avLst/>
            </a:prstTxWarp>
            <a:spAutoFit/>
          </a:bodyPr>
          <a:lstStyle/>
          <a:p>
            <a:pPr defTabSz="771594"/>
            <a:endParaRPr lang="es-CO" sz="1518" dirty="0">
              <a:solidFill>
                <a:prstClr val="black"/>
              </a:solidFill>
            </a:endParaRP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799998" y="3481064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DOCUMENTAL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8B96AB-46EC-4D75-8098-384E3A1A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3429000"/>
            <a:ext cx="10239375" cy="28289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02639"/>
              </p:ext>
            </p:extLst>
          </p:nvPr>
        </p:nvGraphicFramePr>
        <p:xfrm>
          <a:off x="3187123" y="1613809"/>
          <a:ext cx="5651500" cy="1487805"/>
        </p:xfrm>
        <a:graphic>
          <a:graphicData uri="http://schemas.openxmlformats.org/drawingml/2006/table">
            <a:tbl>
              <a:tblPr/>
              <a:tblGrid>
                <a:gridCol w="1667510">
                  <a:extLst>
                    <a:ext uri="{9D8B030D-6E8A-4147-A177-3AD203B41FA5}">
                      <a16:colId xmlns:a16="http://schemas.microsoft.com/office/drawing/2014/main" xmlns="" val="783473472"/>
                    </a:ext>
                  </a:extLst>
                </a:gridCol>
                <a:gridCol w="3983990">
                  <a:extLst>
                    <a:ext uri="{9D8B030D-6E8A-4147-A177-3AD203B41FA5}">
                      <a16:colId xmlns:a16="http://schemas.microsoft.com/office/drawing/2014/main" xmlns="" val="37904591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8332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capacitaciones  en Gestión Documental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6426049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documentación del Instituto durante todo su ciclo vital de acuerdo a la legislación vigente con el fin de conservar la memoria institucional y proporcionar de manera oportuna la información a usuarios.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292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8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B64095C-0799-4A82-8D96-F47E2590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95" y="3829050"/>
            <a:ext cx="10163175" cy="2247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96888"/>
              </p:ext>
            </p:extLst>
          </p:nvPr>
        </p:nvGraphicFramePr>
        <p:xfrm>
          <a:off x="3292417" y="1763438"/>
          <a:ext cx="5651500" cy="1487805"/>
        </p:xfrm>
        <a:graphic>
          <a:graphicData uri="http://schemas.openxmlformats.org/drawingml/2006/table">
            <a:tbl>
              <a:tblPr/>
              <a:tblGrid>
                <a:gridCol w="1454150">
                  <a:extLst>
                    <a:ext uri="{9D8B030D-6E8A-4147-A177-3AD203B41FA5}">
                      <a16:colId xmlns:a16="http://schemas.microsoft.com/office/drawing/2014/main" xmlns="" val="3029226353"/>
                    </a:ext>
                  </a:extLst>
                </a:gridCol>
                <a:gridCol w="4197350">
                  <a:extLst>
                    <a:ext uri="{9D8B030D-6E8A-4147-A177-3AD203B41FA5}">
                      <a16:colId xmlns:a16="http://schemas.microsoft.com/office/drawing/2014/main" xmlns="" val="36812514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992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de correspondencia enviada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31774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documentación del Instituto durante todo su ciclo vital de acuerdo a la legislación vigente con el fin de conservar la memoria institucional y proporcionar de manera oportuna la información a usuarios.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886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ABFC059-ADE6-4132-808E-3DD7BA41B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01" y="3576054"/>
            <a:ext cx="10144125" cy="2247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3123"/>
              </p:ext>
            </p:extLst>
          </p:nvPr>
        </p:nvGraphicFramePr>
        <p:xfrm>
          <a:off x="3292417" y="1678229"/>
          <a:ext cx="5651500" cy="1487805"/>
        </p:xfrm>
        <a:graphic>
          <a:graphicData uri="http://schemas.openxmlformats.org/drawingml/2006/table">
            <a:tbl>
              <a:tblPr/>
              <a:tblGrid>
                <a:gridCol w="1445838">
                  <a:extLst>
                    <a:ext uri="{9D8B030D-6E8A-4147-A177-3AD203B41FA5}">
                      <a16:colId xmlns:a16="http://schemas.microsoft.com/office/drawing/2014/main" xmlns="" val="2876374830"/>
                    </a:ext>
                  </a:extLst>
                </a:gridCol>
                <a:gridCol w="4205662">
                  <a:extLst>
                    <a:ext uri="{9D8B030D-6E8A-4147-A177-3AD203B41FA5}">
                      <a16:colId xmlns:a16="http://schemas.microsoft.com/office/drawing/2014/main" xmlns="" val="20637401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06953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documentales atendidos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25278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documentación del Instituto durante todo su ciclo vital de acuerdo a la legislación vigente con el fin de conservar la memoria institucional y proporcionar de manera oportuna la información a usuarios.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122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40C6211-44DE-4272-8408-10960D38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9" y="3736597"/>
            <a:ext cx="10201275" cy="22193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27888"/>
              </p:ext>
            </p:extLst>
          </p:nvPr>
        </p:nvGraphicFramePr>
        <p:xfrm>
          <a:off x="3075709" y="1630437"/>
          <a:ext cx="5651500" cy="1449430"/>
        </p:xfrm>
        <a:graphic>
          <a:graphicData uri="http://schemas.openxmlformats.org/drawingml/2006/table">
            <a:tbl>
              <a:tblPr/>
              <a:tblGrid>
                <a:gridCol w="1438102">
                  <a:extLst>
                    <a:ext uri="{9D8B030D-6E8A-4147-A177-3AD203B41FA5}">
                      <a16:colId xmlns:a16="http://schemas.microsoft.com/office/drawing/2014/main" xmlns="" val="2904592082"/>
                    </a:ext>
                  </a:extLst>
                </a:gridCol>
                <a:gridCol w="4213398">
                  <a:extLst>
                    <a:ext uri="{9D8B030D-6E8A-4147-A177-3AD203B41FA5}">
                      <a16:colId xmlns:a16="http://schemas.microsoft.com/office/drawing/2014/main" xmlns="" val="46938257"/>
                    </a:ext>
                  </a:extLst>
                </a:gridCol>
              </a:tblGrid>
              <a:tr h="3064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DOCUMENTAL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239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visitas de acompañamiento GESDOC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10225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documentación del Instituto durante todo su ciclo vital de acuerdo a la legislación vigente con el fin de conservar la memoria institucional y proporcionar de manera oportuna la información a usuarios.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56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2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3C89A9C-97D6-4066-B085-5F799379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66" y="3515526"/>
            <a:ext cx="10144125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70390"/>
              </p:ext>
            </p:extLst>
          </p:nvPr>
        </p:nvGraphicFramePr>
        <p:xfrm>
          <a:off x="3292417" y="1399709"/>
          <a:ext cx="5651500" cy="1655445"/>
        </p:xfrm>
        <a:graphic>
          <a:graphicData uri="http://schemas.openxmlformats.org/drawingml/2006/table">
            <a:tbl>
              <a:tblPr/>
              <a:tblGrid>
                <a:gridCol w="1537855">
                  <a:extLst>
                    <a:ext uri="{9D8B030D-6E8A-4147-A177-3AD203B41FA5}">
                      <a16:colId xmlns:a16="http://schemas.microsoft.com/office/drawing/2014/main" xmlns="" val="3046390143"/>
                    </a:ext>
                  </a:extLst>
                </a:gridCol>
                <a:gridCol w="4113645">
                  <a:extLst>
                    <a:ext uri="{9D8B030D-6E8A-4147-A177-3AD203B41FA5}">
                      <a16:colId xmlns:a16="http://schemas.microsoft.com/office/drawing/2014/main" xmlns="" val="35610617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DOCUMENTAL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1059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 transferencias Documentales Primarias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230340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documentación del Instituto durante todo su ciclo vital de acuerdo a la legislación vigente con el fin de conservar la memoria institucional y proporcionar de manera oportuna la información a usuarios.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0438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3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98B28A0-E8CB-40D3-B823-FCE02009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04" y="3689280"/>
            <a:ext cx="10144125" cy="24479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542"/>
              </p:ext>
            </p:extLst>
          </p:nvPr>
        </p:nvGraphicFramePr>
        <p:xfrm>
          <a:off x="3386628" y="1688623"/>
          <a:ext cx="5651500" cy="1487805"/>
        </p:xfrm>
        <a:graphic>
          <a:graphicData uri="http://schemas.openxmlformats.org/drawingml/2006/table">
            <a:tbl>
              <a:tblPr/>
              <a:tblGrid>
                <a:gridCol w="1526194">
                  <a:extLst>
                    <a:ext uri="{9D8B030D-6E8A-4147-A177-3AD203B41FA5}">
                      <a16:colId xmlns:a16="http://schemas.microsoft.com/office/drawing/2014/main" xmlns="" val="3115022097"/>
                    </a:ext>
                  </a:extLst>
                </a:gridCol>
                <a:gridCol w="4125306">
                  <a:extLst>
                    <a:ext uri="{9D8B030D-6E8A-4147-A177-3AD203B41FA5}">
                      <a16:colId xmlns:a16="http://schemas.microsoft.com/office/drawing/2014/main" xmlns="" val="8147066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08903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al Programa de Gestión Documental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420586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documentación del Instituto durante todo su ciclo vital de acuerdo a la legislación vigente con el fin de conservar la memoria institucional y proporcionar de manera oportuna la información a usuarios.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95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9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8D1AB08-7CAA-44ED-A3EE-47226E495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79" y="3091690"/>
            <a:ext cx="10239375" cy="28479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9358"/>
              </p:ext>
            </p:extLst>
          </p:nvPr>
        </p:nvGraphicFramePr>
        <p:xfrm>
          <a:off x="3292416" y="1538995"/>
          <a:ext cx="5651500" cy="1655445"/>
        </p:xfrm>
        <a:graphic>
          <a:graphicData uri="http://schemas.openxmlformats.org/drawingml/2006/table">
            <a:tbl>
              <a:tblPr/>
              <a:tblGrid>
                <a:gridCol w="1462464">
                  <a:extLst>
                    <a:ext uri="{9D8B030D-6E8A-4147-A177-3AD203B41FA5}">
                      <a16:colId xmlns:a16="http://schemas.microsoft.com/office/drawing/2014/main" xmlns="" val="349726788"/>
                    </a:ext>
                  </a:extLst>
                </a:gridCol>
                <a:gridCol w="4189036">
                  <a:extLst>
                    <a:ext uri="{9D8B030D-6E8A-4147-A177-3AD203B41FA5}">
                      <a16:colId xmlns:a16="http://schemas.microsoft.com/office/drawing/2014/main" xmlns="" val="25218161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1758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Examen 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489303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políticas y estrategias para el diseño de programas y lineamientos en los servicios de salud y alimentación, actividades ocupacionales y programas de atención psicosocial para atender las necesidades de la población privada de la libertad 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363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2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104354" y="9123114"/>
            <a:ext cx="155876" cy="3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7152" tIns="38577" rIns="77152" bIns="38577" numCol="1" anchor="ctr" anchorCtr="0" compatLnSpc="1">
            <a:prstTxWarp prst="textNoShape">
              <a:avLst/>
            </a:prstTxWarp>
            <a:spAutoFit/>
          </a:bodyPr>
          <a:lstStyle/>
          <a:p>
            <a:pPr defTabSz="771594"/>
            <a:endParaRPr lang="es-CO" sz="1518" dirty="0">
              <a:solidFill>
                <a:prstClr val="black"/>
              </a:solidFill>
            </a:endParaRP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799998" y="3481064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</a:t>
            </a:r>
          </a:p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FINANCIERA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1447" y="4821922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Work Sans" panose="00000500000000000000" pitchFamily="50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360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7B65985-9012-45C1-80DA-CF1D2B5D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42" y="3345024"/>
            <a:ext cx="10229850" cy="28098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57138"/>
              </p:ext>
            </p:extLst>
          </p:nvPr>
        </p:nvGraphicFramePr>
        <p:xfrm>
          <a:off x="3292417" y="1637135"/>
          <a:ext cx="5651500" cy="121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635">
                  <a:extLst>
                    <a:ext uri="{9D8B030D-6E8A-4147-A177-3AD203B41FA5}">
                      <a16:colId xmlns:a16="http://schemas.microsoft.com/office/drawing/2014/main" xmlns="" val="3170539569"/>
                    </a:ext>
                  </a:extLst>
                </a:gridCol>
                <a:gridCol w="3957865">
                  <a:extLst>
                    <a:ext uri="{9D8B030D-6E8A-4147-A177-3AD203B41FA5}">
                      <a16:colId xmlns:a16="http://schemas.microsoft.com/office/drawing/2014/main" xmlns="" val="3963711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GESTIÓN FINANCIERA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3573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PAC Aprobado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317134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Objetivo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Ejercer </a:t>
                      </a:r>
                      <a:r>
                        <a:rPr lang="es-MX" sz="1100" u="none" strike="noStrike" dirty="0">
                          <a:effectLst/>
                        </a:rPr>
                        <a:t>el adecuado control de los recursos financieros asignados al Instituto en cumplimiento a los principios contables y de hacienda pública.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770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0026398-322F-4CAA-861F-24C1A3D3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68" y="3296517"/>
            <a:ext cx="10172700" cy="22098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48576"/>
              </p:ext>
            </p:extLst>
          </p:nvPr>
        </p:nvGraphicFramePr>
        <p:xfrm>
          <a:off x="3075709" y="1628120"/>
          <a:ext cx="56515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023">
                  <a:extLst>
                    <a:ext uri="{9D8B030D-6E8A-4147-A177-3AD203B41FA5}">
                      <a16:colId xmlns:a16="http://schemas.microsoft.com/office/drawing/2014/main" xmlns="" val="1944833061"/>
                    </a:ext>
                  </a:extLst>
                </a:gridCol>
                <a:gridCol w="4144477">
                  <a:extLst>
                    <a:ext uri="{9D8B030D-6E8A-4147-A177-3AD203B41FA5}">
                      <a16:colId xmlns:a16="http://schemas.microsoft.com/office/drawing/2014/main" xmlns="" val="19831925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GESTIÓN FINANCIERA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5496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Coordinar </a:t>
                      </a:r>
                      <a:r>
                        <a:rPr lang="es-MX" sz="1100" u="none" strike="noStrike" dirty="0">
                          <a:effectLst/>
                        </a:rPr>
                        <a:t>y hacer seguimiento a la apertura y </a:t>
                      </a:r>
                      <a:r>
                        <a:rPr lang="es-MX" sz="1100" u="none" strike="noStrike" dirty="0" smtClean="0">
                          <a:effectLst/>
                        </a:rPr>
                        <a:t>cancelación </a:t>
                      </a:r>
                      <a:r>
                        <a:rPr lang="es-MX" sz="1100" u="none" strike="noStrike" dirty="0">
                          <a:effectLst/>
                        </a:rPr>
                        <a:t>de cuentas bancarias recursos propios y recursos </a:t>
                      </a:r>
                      <a:r>
                        <a:rPr lang="es-MX" sz="1100" u="none" strike="noStrike" dirty="0" smtClean="0">
                          <a:effectLst/>
                        </a:rPr>
                        <a:t>nación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879891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u="none" strike="noStrike" dirty="0">
                          <a:effectLst/>
                        </a:rPr>
                        <a:t>Ejercer el adecuado control de los recursos financieros asignados al Instituto en cumplimiento a los principios contables y de hacienda pública.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3559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0DF3B42-FB10-4691-8268-3B69D4EA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29" y="3532904"/>
            <a:ext cx="10144125" cy="2247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86036"/>
              </p:ext>
            </p:extLst>
          </p:nvPr>
        </p:nvGraphicFramePr>
        <p:xfrm>
          <a:off x="3159684" y="1717406"/>
          <a:ext cx="5651500" cy="1215390"/>
        </p:xfrm>
        <a:graphic>
          <a:graphicData uri="http://schemas.openxmlformats.org/drawingml/2006/table">
            <a:tbl>
              <a:tblPr/>
              <a:tblGrid>
                <a:gridCol w="1656314">
                  <a:extLst>
                    <a:ext uri="{9D8B030D-6E8A-4147-A177-3AD203B41FA5}">
                      <a16:colId xmlns:a16="http://schemas.microsoft.com/office/drawing/2014/main" xmlns="" val="3680882793"/>
                    </a:ext>
                  </a:extLst>
                </a:gridCol>
                <a:gridCol w="3995186">
                  <a:extLst>
                    <a:ext uri="{9D8B030D-6E8A-4147-A177-3AD203B41FA5}">
                      <a16:colId xmlns:a16="http://schemas.microsoft.com/office/drawing/2014/main" xmlns="" val="28498036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2808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presupuesto de ingresos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56977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41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C6408D6-8449-4A0D-825F-5726BA68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31" y="3387679"/>
            <a:ext cx="10134600" cy="222885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50086"/>
              </p:ext>
            </p:extLst>
          </p:nvPr>
        </p:nvGraphicFramePr>
        <p:xfrm>
          <a:off x="3292417" y="1730439"/>
          <a:ext cx="5651500" cy="121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007">
                  <a:extLst>
                    <a:ext uri="{9D8B030D-6E8A-4147-A177-3AD203B41FA5}">
                      <a16:colId xmlns:a16="http://schemas.microsoft.com/office/drawing/2014/main" xmlns="" val="229933718"/>
                    </a:ext>
                  </a:extLst>
                </a:gridCol>
                <a:gridCol w="4088493">
                  <a:extLst>
                    <a:ext uri="{9D8B030D-6E8A-4147-A177-3AD203B41FA5}">
                      <a16:colId xmlns:a16="http://schemas.microsoft.com/office/drawing/2014/main" xmlns="" val="400447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GESTIÓN FINANCIERA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7857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Cumplimiento </a:t>
                      </a:r>
                      <a:r>
                        <a:rPr lang="es-MX" sz="1100" u="none" strike="noStrike" dirty="0">
                          <a:effectLst/>
                        </a:rPr>
                        <a:t>en pagos con respecto al PAC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805235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Ejercer </a:t>
                      </a:r>
                      <a:r>
                        <a:rPr lang="es-MX" sz="1100" u="none" strike="noStrike" dirty="0">
                          <a:effectLst/>
                        </a:rPr>
                        <a:t>el adecuado control de los recursos financieros asignados al Instituto en cumplimiento a los principios contables y de hacienda pública.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304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1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15D2A9E-9381-4FD2-BCFE-6B8F74FB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53" y="3485095"/>
            <a:ext cx="10229850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17282"/>
              </p:ext>
            </p:extLst>
          </p:nvPr>
        </p:nvGraphicFramePr>
        <p:xfrm>
          <a:off x="3206338" y="1745297"/>
          <a:ext cx="5651500" cy="121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3007">
                  <a:extLst>
                    <a:ext uri="{9D8B030D-6E8A-4147-A177-3AD203B41FA5}">
                      <a16:colId xmlns:a16="http://schemas.microsoft.com/office/drawing/2014/main" xmlns="" val="1691655158"/>
                    </a:ext>
                  </a:extLst>
                </a:gridCol>
                <a:gridCol w="4088493">
                  <a:extLst>
                    <a:ext uri="{9D8B030D-6E8A-4147-A177-3AD203B41FA5}">
                      <a16:colId xmlns:a16="http://schemas.microsoft.com/office/drawing/2014/main" xmlns="" val="12860839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GESTIÓN FINANCIERA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5887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n-US" sz="1100" u="none" strike="noStrike" dirty="0" smtClean="0">
                          <a:effectLst/>
                        </a:rPr>
                        <a:t>CUMPLIMIENTO </a:t>
                      </a:r>
                      <a:r>
                        <a:rPr lang="en-US" sz="1100" u="none" strike="noStrike" dirty="0">
                          <a:effectLst/>
                        </a:rPr>
                        <a:t>OBLIGACIONES TRIBUTARIAS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606931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Ejercer </a:t>
                      </a:r>
                      <a:r>
                        <a:rPr lang="es-MX" sz="1100" u="none" strike="noStrike" dirty="0">
                          <a:effectLst/>
                        </a:rPr>
                        <a:t>el adecuado control de los recursos financieros asignados al Instituto en cumplimiento a los principios contables y de hacienda pública.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16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6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311B995-3B76-4E7E-9F4B-64CAC0E5A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79" y="3431045"/>
            <a:ext cx="10163175" cy="2247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89953"/>
              </p:ext>
            </p:extLst>
          </p:nvPr>
        </p:nvGraphicFramePr>
        <p:xfrm>
          <a:off x="3159685" y="1659738"/>
          <a:ext cx="5651500" cy="1215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8969">
                  <a:extLst>
                    <a:ext uri="{9D8B030D-6E8A-4147-A177-3AD203B41FA5}">
                      <a16:colId xmlns:a16="http://schemas.microsoft.com/office/drawing/2014/main" xmlns="" val="2301404263"/>
                    </a:ext>
                  </a:extLst>
                </a:gridCol>
                <a:gridCol w="4192531">
                  <a:extLst>
                    <a:ext uri="{9D8B030D-6E8A-4147-A177-3AD203B41FA5}">
                      <a16:colId xmlns:a16="http://schemas.microsoft.com/office/drawing/2014/main" xmlns="" val="35579592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GESTIÓN FINANCIERA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200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EXPEDIR </a:t>
                      </a:r>
                      <a:r>
                        <a:rPr lang="es-MX" sz="1100" u="none" strike="noStrike" dirty="0">
                          <a:effectLst/>
                        </a:rPr>
                        <a:t>CERTIFICADOS DE INGRESOS Y RETENCIONES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750731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Ejercer </a:t>
                      </a:r>
                      <a:r>
                        <a:rPr lang="es-MX" sz="1100" u="none" strike="noStrike" dirty="0">
                          <a:effectLst/>
                        </a:rPr>
                        <a:t>el adecuado control de los recursos financieros asignados al Instituto en cumplimiento a los principios contables y de hacienda pública.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68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5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9658D36-E2CE-4AC2-96D4-B6FD4AA5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74" y="3386524"/>
            <a:ext cx="101250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654698"/>
              </p:ext>
            </p:extLst>
          </p:nvPr>
        </p:nvGraphicFramePr>
        <p:xfrm>
          <a:off x="3187677" y="1563548"/>
          <a:ext cx="5651500" cy="1215390"/>
        </p:xfrm>
        <a:graphic>
          <a:graphicData uri="http://schemas.openxmlformats.org/drawingml/2006/table">
            <a:tbl>
              <a:tblPr/>
              <a:tblGrid>
                <a:gridCol w="1567203">
                  <a:extLst>
                    <a:ext uri="{9D8B030D-6E8A-4147-A177-3AD203B41FA5}">
                      <a16:colId xmlns:a16="http://schemas.microsoft.com/office/drawing/2014/main" xmlns="" val="3253323499"/>
                    </a:ext>
                  </a:extLst>
                </a:gridCol>
                <a:gridCol w="4084297">
                  <a:extLst>
                    <a:ext uri="{9D8B030D-6E8A-4147-A177-3AD203B41FA5}">
                      <a16:colId xmlns:a16="http://schemas.microsoft.com/office/drawing/2014/main" xmlns="" val="37687392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918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 PRESUPUESTALES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62371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760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7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44E325-DE01-4026-A79B-A75EFE87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17" y="3483328"/>
            <a:ext cx="10115550" cy="2247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41364"/>
              </p:ext>
            </p:extLst>
          </p:nvPr>
        </p:nvGraphicFramePr>
        <p:xfrm>
          <a:off x="3292417" y="1637653"/>
          <a:ext cx="5651500" cy="1215390"/>
        </p:xfrm>
        <a:graphic>
          <a:graphicData uri="http://schemas.openxmlformats.org/drawingml/2006/table">
            <a:tbl>
              <a:tblPr/>
              <a:tblGrid>
                <a:gridCol w="1628718">
                  <a:extLst>
                    <a:ext uri="{9D8B030D-6E8A-4147-A177-3AD203B41FA5}">
                      <a16:colId xmlns:a16="http://schemas.microsoft.com/office/drawing/2014/main" xmlns="" val="1590830767"/>
                    </a:ext>
                  </a:extLst>
                </a:gridCol>
                <a:gridCol w="4022782">
                  <a:extLst>
                    <a:ext uri="{9D8B030D-6E8A-4147-A177-3AD203B41FA5}">
                      <a16:colId xmlns:a16="http://schemas.microsoft.com/office/drawing/2014/main" xmlns="" val="16771051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9421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PAGAR OBLIGACIONES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29213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el adecuado control de los recursos financieros asignados al Instituto en cumplimiento a los principios contables y de hacienda pública.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31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8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7F18477-F9D1-43B1-9EE2-724E73CD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79" y="3452816"/>
            <a:ext cx="101631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929667"/>
              </p:ext>
            </p:extLst>
          </p:nvPr>
        </p:nvGraphicFramePr>
        <p:xfrm>
          <a:off x="3292417" y="1714906"/>
          <a:ext cx="5651500" cy="1215390"/>
        </p:xfrm>
        <a:graphic>
          <a:graphicData uri="http://schemas.openxmlformats.org/drawingml/2006/table">
            <a:tbl>
              <a:tblPr/>
              <a:tblGrid>
                <a:gridCol w="1824264">
                  <a:extLst>
                    <a:ext uri="{9D8B030D-6E8A-4147-A177-3AD203B41FA5}">
                      <a16:colId xmlns:a16="http://schemas.microsoft.com/office/drawing/2014/main" xmlns="" val="2951156188"/>
                    </a:ext>
                  </a:extLst>
                </a:gridCol>
                <a:gridCol w="3827236">
                  <a:extLst>
                    <a:ext uri="{9D8B030D-6E8A-4147-A177-3AD203B41FA5}">
                      <a16:colId xmlns:a16="http://schemas.microsoft.com/office/drawing/2014/main" xmlns="" val="310089435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1696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Ejecución Presupuestal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233184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105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581F609-4CE1-4541-8075-A9782B74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004" y="3758821"/>
            <a:ext cx="10220325" cy="222885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968342"/>
              </p:ext>
            </p:extLst>
          </p:nvPr>
        </p:nvGraphicFramePr>
        <p:xfrm>
          <a:off x="3270249" y="1568436"/>
          <a:ext cx="5651500" cy="1823085"/>
        </p:xfrm>
        <a:graphic>
          <a:graphicData uri="http://schemas.openxmlformats.org/drawingml/2006/table">
            <a:tbl>
              <a:tblPr/>
              <a:tblGrid>
                <a:gridCol w="1451380">
                  <a:extLst>
                    <a:ext uri="{9D8B030D-6E8A-4147-A177-3AD203B41FA5}">
                      <a16:colId xmlns:a16="http://schemas.microsoft.com/office/drawing/2014/main" xmlns="" val="448514246"/>
                    </a:ext>
                  </a:extLst>
                </a:gridCol>
                <a:gridCol w="4200120">
                  <a:extLst>
                    <a:ext uri="{9D8B030D-6E8A-4147-A177-3AD203B41FA5}">
                      <a16:colId xmlns:a16="http://schemas.microsoft.com/office/drawing/2014/main" xmlns="" val="27944147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03077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población  privada de la libertad a cargo del INPEC con cobertura en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  <a:p>
                      <a:pPr algn="l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587678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políticas y estrategias para el diseño de programas y lineamientos en los servicios de salud y alimentación, actividades ocupacionales y programas de atención psicosocial para atender las necesidades de la población privada de la libertad 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5305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673372E-7E09-4122-B070-FFA0F5C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79" y="3546914"/>
            <a:ext cx="10191750" cy="2247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31814"/>
              </p:ext>
            </p:extLst>
          </p:nvPr>
        </p:nvGraphicFramePr>
        <p:xfrm>
          <a:off x="3292417" y="1689576"/>
          <a:ext cx="5651500" cy="1337310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xmlns="" val="197446788"/>
                    </a:ext>
                  </a:extLst>
                </a:gridCol>
                <a:gridCol w="3892550">
                  <a:extLst>
                    <a:ext uri="{9D8B030D-6E8A-4147-A177-3AD203B41FA5}">
                      <a16:colId xmlns:a16="http://schemas.microsoft.com/office/drawing/2014/main" xmlns="" val="16182160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508876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TRANSFERENCIA DE LOS RECURSOS CONSIGNADOS A FAVOR DE LA PPL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121991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060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0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D5F6137-EFFA-4596-9821-D0203DE7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53" y="3635696"/>
            <a:ext cx="10134600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44618"/>
              </p:ext>
            </p:extLst>
          </p:nvPr>
        </p:nvGraphicFramePr>
        <p:xfrm>
          <a:off x="3292417" y="1808211"/>
          <a:ext cx="5651500" cy="1215390"/>
        </p:xfrm>
        <a:graphic>
          <a:graphicData uri="http://schemas.openxmlformats.org/drawingml/2006/table">
            <a:tbl>
              <a:tblPr/>
              <a:tblGrid>
                <a:gridCol w="1712297">
                  <a:extLst>
                    <a:ext uri="{9D8B030D-6E8A-4147-A177-3AD203B41FA5}">
                      <a16:colId xmlns:a16="http://schemas.microsoft.com/office/drawing/2014/main" xmlns="" val="2881687029"/>
                    </a:ext>
                  </a:extLst>
                </a:gridCol>
                <a:gridCol w="3939203">
                  <a:extLst>
                    <a:ext uri="{9D8B030D-6E8A-4147-A177-3AD203B41FA5}">
                      <a16:colId xmlns:a16="http://schemas.microsoft.com/office/drawing/2014/main" xmlns="" val="37164842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0144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REGISTRAR DOCUMENTOS SOPORTES PARA PAGO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929723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351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4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9B5AC27-F513-49DF-AE63-98A45FF2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98" y="3630580"/>
            <a:ext cx="10334625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27931"/>
              </p:ext>
            </p:extLst>
          </p:nvPr>
        </p:nvGraphicFramePr>
        <p:xfrm>
          <a:off x="3224999" y="1741146"/>
          <a:ext cx="5651500" cy="1383030"/>
        </p:xfrm>
        <a:graphic>
          <a:graphicData uri="http://schemas.openxmlformats.org/drawingml/2006/table">
            <a:tbl>
              <a:tblPr/>
              <a:tblGrid>
                <a:gridCol w="1645581">
                  <a:extLst>
                    <a:ext uri="{9D8B030D-6E8A-4147-A177-3AD203B41FA5}">
                      <a16:colId xmlns:a16="http://schemas.microsoft.com/office/drawing/2014/main" xmlns="" val="2787011904"/>
                    </a:ext>
                  </a:extLst>
                </a:gridCol>
                <a:gridCol w="4005919">
                  <a:extLst>
                    <a:ext uri="{9D8B030D-6E8A-4147-A177-3AD203B41FA5}">
                      <a16:colId xmlns:a16="http://schemas.microsoft.com/office/drawing/2014/main" xmlns="" val="41905448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40105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CONTROLAR LOS INGRESOS DE RECURSOS PROPIOS DEL INSTITUTO EN EL SISTEMA FINANCIERO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511302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4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54A220A-A29A-4FD1-8742-7C63097A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04" y="3649125"/>
            <a:ext cx="10144125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81884"/>
              </p:ext>
            </p:extLst>
          </p:nvPr>
        </p:nvGraphicFramePr>
        <p:xfrm>
          <a:off x="3395053" y="1719787"/>
          <a:ext cx="5651500" cy="1215390"/>
        </p:xfrm>
        <a:graphic>
          <a:graphicData uri="http://schemas.openxmlformats.org/drawingml/2006/table">
            <a:tbl>
              <a:tblPr/>
              <a:tblGrid>
                <a:gridCol w="1618991">
                  <a:extLst>
                    <a:ext uri="{9D8B030D-6E8A-4147-A177-3AD203B41FA5}">
                      <a16:colId xmlns:a16="http://schemas.microsoft.com/office/drawing/2014/main" xmlns="" val="3591443312"/>
                    </a:ext>
                  </a:extLst>
                </a:gridCol>
                <a:gridCol w="4032509">
                  <a:extLst>
                    <a:ext uri="{9D8B030D-6E8A-4147-A177-3AD203B41FA5}">
                      <a16:colId xmlns:a16="http://schemas.microsoft.com/office/drawing/2014/main" xmlns="" val="12562945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5740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TARIFAS TRIBUTARIAS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45674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7255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4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1F63525-53F5-403E-B956-FF5C59057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8" y="3546930"/>
            <a:ext cx="10201275" cy="24765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14158"/>
              </p:ext>
            </p:extLst>
          </p:nvPr>
        </p:nvGraphicFramePr>
        <p:xfrm>
          <a:off x="3292416" y="1768168"/>
          <a:ext cx="5651500" cy="1327785"/>
        </p:xfrm>
        <a:graphic>
          <a:graphicData uri="http://schemas.openxmlformats.org/drawingml/2006/table">
            <a:tbl>
              <a:tblPr/>
              <a:tblGrid>
                <a:gridCol w="1590999">
                  <a:extLst>
                    <a:ext uri="{9D8B030D-6E8A-4147-A177-3AD203B41FA5}">
                      <a16:colId xmlns:a16="http://schemas.microsoft.com/office/drawing/2014/main" xmlns="" val="4155412453"/>
                    </a:ext>
                  </a:extLst>
                </a:gridCol>
                <a:gridCol w="4060501">
                  <a:extLst>
                    <a:ext uri="{9D8B030D-6E8A-4147-A177-3AD203B41FA5}">
                      <a16:colId xmlns:a16="http://schemas.microsoft.com/office/drawing/2014/main" xmlns="" val="16771217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FINANCIERA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91274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TRANSFERIR LOS DINEROS CONSIGNADOS POR CONCEPTO DE DECOMISOS DE LA PPL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75721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Ejercer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adecuado control de los recursos financieros asignados al Instituto en cumplimiento a los principios contables y de hacienda pública.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702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9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799998" y="3481064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 Y ABASTECIMIENTO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21447" y="4821922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Work Sans" panose="00000500000000000000" pitchFamily="50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152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407B4CD-DF45-4D74-BAAB-B6E77292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97" y="3279371"/>
            <a:ext cx="10210800" cy="28479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92486"/>
              </p:ext>
            </p:extLst>
          </p:nvPr>
        </p:nvGraphicFramePr>
        <p:xfrm>
          <a:off x="3075709" y="1551118"/>
          <a:ext cx="5651500" cy="1451610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xmlns="" val="1645810437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xmlns="" val="216474168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9506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LAS PETICIONES </a:t>
                      </a:r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589523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69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EFF80E3-B008-4A90-823F-E8C1C234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37" y="3646347"/>
            <a:ext cx="10125075" cy="22574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17081"/>
              </p:ext>
            </p:extLst>
          </p:nvPr>
        </p:nvGraphicFramePr>
        <p:xfrm>
          <a:off x="3292417" y="1730188"/>
          <a:ext cx="5651500" cy="1367871"/>
        </p:xfrm>
        <a:graphic>
          <a:graphicData uri="http://schemas.openxmlformats.org/drawingml/2006/table">
            <a:tbl>
              <a:tblPr/>
              <a:tblGrid>
                <a:gridCol w="1537278">
                  <a:extLst>
                    <a:ext uri="{9D8B030D-6E8A-4147-A177-3AD203B41FA5}">
                      <a16:colId xmlns:a16="http://schemas.microsoft.com/office/drawing/2014/main" xmlns="" val="4244993255"/>
                    </a:ext>
                  </a:extLst>
                </a:gridCol>
                <a:gridCol w="4114222">
                  <a:extLst>
                    <a:ext uri="{9D8B030D-6E8A-4147-A177-3AD203B41FA5}">
                      <a16:colId xmlns:a16="http://schemas.microsoft.com/office/drawing/2014/main" xmlns="" val="3996068673"/>
                    </a:ext>
                  </a:extLst>
                </a:gridCol>
              </a:tblGrid>
              <a:tr h="1695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8722895"/>
                  </a:ext>
                </a:extLst>
              </a:tr>
              <a:tr h="45613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AVISO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SINIESTRO ANTE LOS CORREDORES DE SEGUROS 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3359296"/>
                  </a:ext>
                </a:extLst>
              </a:tr>
              <a:tr h="6782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70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4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E559AD1-3692-482D-B19E-7CA03DAD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58" y="3703283"/>
            <a:ext cx="10172700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05138"/>
              </p:ext>
            </p:extLst>
          </p:nvPr>
        </p:nvGraphicFramePr>
        <p:xfrm>
          <a:off x="3200400" y="1733185"/>
          <a:ext cx="5651500" cy="1464945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xmlns="" val="2870598712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xmlns="" val="27425042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8493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MUEBLES SUSCEPTIBLES 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929733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326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761B8B0-318C-4174-AD51-69751A8FC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53" y="3681540"/>
            <a:ext cx="10134600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68039"/>
              </p:ext>
            </p:extLst>
          </p:nvPr>
        </p:nvGraphicFramePr>
        <p:xfrm>
          <a:off x="3292417" y="1808813"/>
          <a:ext cx="5651500" cy="1464945"/>
        </p:xfrm>
        <a:graphic>
          <a:graphicData uri="http://schemas.openxmlformats.org/drawingml/2006/table">
            <a:tbl>
              <a:tblPr/>
              <a:tblGrid>
                <a:gridCol w="1520652">
                  <a:extLst>
                    <a:ext uri="{9D8B030D-6E8A-4147-A177-3AD203B41FA5}">
                      <a16:colId xmlns:a16="http://schemas.microsoft.com/office/drawing/2014/main" xmlns="" val="1156474589"/>
                    </a:ext>
                  </a:extLst>
                </a:gridCol>
                <a:gridCol w="4130848">
                  <a:extLst>
                    <a:ext uri="{9D8B030D-6E8A-4147-A177-3AD203B41FA5}">
                      <a16:colId xmlns:a16="http://schemas.microsoft.com/office/drawing/2014/main" xmlns="" val="377833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4464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Plan Anual 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024102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269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ED89931-2D79-4E98-A37C-71F6DCB7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7" y="3609768"/>
            <a:ext cx="10210800" cy="24479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12645"/>
              </p:ext>
            </p:extLst>
          </p:nvPr>
        </p:nvGraphicFramePr>
        <p:xfrm>
          <a:off x="3153872" y="1568436"/>
          <a:ext cx="5651500" cy="1524000"/>
        </p:xfrm>
        <a:graphic>
          <a:graphicData uri="http://schemas.openxmlformats.org/drawingml/2006/table">
            <a:tbl>
              <a:tblPr/>
              <a:tblGrid>
                <a:gridCol w="1476317">
                  <a:extLst>
                    <a:ext uri="{9D8B030D-6E8A-4147-A177-3AD203B41FA5}">
                      <a16:colId xmlns:a16="http://schemas.microsoft.com/office/drawing/2014/main" xmlns="" val="2881257476"/>
                    </a:ext>
                  </a:extLst>
                </a:gridCol>
                <a:gridCol w="4175183">
                  <a:extLst>
                    <a:ext uri="{9D8B030D-6E8A-4147-A177-3AD203B41FA5}">
                      <a16:colId xmlns:a16="http://schemas.microsoft.com/office/drawing/2014/main" xmlns="" val="11021996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SOCIAL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2401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PPL con elementos de dotación de ingreso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100337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políticas y estrategias para el diseño de programas y lineamientos en los servicios de salud y alimentación, actividades ocupacionales y programas de atención psicosocial para atender las necesidades de la población privada de la libertad 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170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1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71691E7-AEF5-468F-982D-998F4181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91" y="3721714"/>
            <a:ext cx="10134600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85268"/>
              </p:ext>
            </p:extLst>
          </p:nvPr>
        </p:nvGraphicFramePr>
        <p:xfrm>
          <a:off x="3370002" y="1482801"/>
          <a:ext cx="5651500" cy="1746707"/>
        </p:xfrm>
        <a:graphic>
          <a:graphicData uri="http://schemas.openxmlformats.org/drawingml/2006/table">
            <a:tbl>
              <a:tblPr/>
              <a:tblGrid>
                <a:gridCol w="1401503">
                  <a:extLst>
                    <a:ext uri="{9D8B030D-6E8A-4147-A177-3AD203B41FA5}">
                      <a16:colId xmlns:a16="http://schemas.microsoft.com/office/drawing/2014/main" xmlns="" val="267681973"/>
                    </a:ext>
                  </a:extLst>
                </a:gridCol>
                <a:gridCol w="4249997">
                  <a:extLst>
                    <a:ext uri="{9D8B030D-6E8A-4147-A177-3AD203B41FA5}">
                      <a16:colId xmlns:a16="http://schemas.microsoft.com/office/drawing/2014/main" xmlns="" val="2080913417"/>
                    </a:ext>
                  </a:extLst>
                </a:gridCol>
              </a:tblGrid>
              <a:tr h="4854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6622872"/>
                  </a:ext>
                </a:extLst>
              </a:tr>
              <a:tr h="48542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reporte trimestral por parte de los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</a:t>
                      </a: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1671529"/>
                  </a:ext>
                </a:extLst>
              </a:tr>
              <a:tr h="72181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320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974C080-37D6-4B6C-A6E4-04A8C426D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79" y="3710511"/>
            <a:ext cx="101631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0291"/>
              </p:ext>
            </p:extLst>
          </p:nvPr>
        </p:nvGraphicFramePr>
        <p:xfrm>
          <a:off x="3137246" y="1745111"/>
          <a:ext cx="5651500" cy="1464945"/>
        </p:xfrm>
        <a:graphic>
          <a:graphicData uri="http://schemas.openxmlformats.org/drawingml/2006/table">
            <a:tbl>
              <a:tblPr/>
              <a:tblGrid>
                <a:gridCol w="2247900">
                  <a:extLst>
                    <a:ext uri="{9D8B030D-6E8A-4147-A177-3AD203B41FA5}">
                      <a16:colId xmlns:a16="http://schemas.microsoft.com/office/drawing/2014/main" xmlns="" val="2728750103"/>
                    </a:ext>
                  </a:extLst>
                </a:gridCol>
                <a:gridCol w="3403600">
                  <a:extLst>
                    <a:ext uri="{9D8B030D-6E8A-4147-A177-3AD203B41FA5}">
                      <a16:colId xmlns:a16="http://schemas.microsoft.com/office/drawing/2014/main" xmlns="" val="23195900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00210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MANEJO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CANINOS</a:t>
                      </a: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637412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34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6807E08-8E49-4279-B68E-0030DD39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7" y="3605399"/>
            <a:ext cx="10096500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98757"/>
              </p:ext>
            </p:extLst>
          </p:nvPr>
        </p:nvGraphicFramePr>
        <p:xfrm>
          <a:off x="3075709" y="1767248"/>
          <a:ext cx="5651500" cy="1297305"/>
        </p:xfrm>
        <a:graphic>
          <a:graphicData uri="http://schemas.openxmlformats.org/drawingml/2006/table">
            <a:tbl>
              <a:tblPr/>
              <a:tblGrid>
                <a:gridCol w="1720735">
                  <a:extLst>
                    <a:ext uri="{9D8B030D-6E8A-4147-A177-3AD203B41FA5}">
                      <a16:colId xmlns:a16="http://schemas.microsoft.com/office/drawing/2014/main" xmlns="" val="1368248872"/>
                    </a:ext>
                  </a:extLst>
                </a:gridCol>
                <a:gridCol w="3930765">
                  <a:extLst>
                    <a:ext uri="{9D8B030D-6E8A-4147-A177-3AD203B41FA5}">
                      <a16:colId xmlns:a16="http://schemas.microsoft.com/office/drawing/2014/main" xmlns="" val="39617133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00531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Mantenimientos efectuados al material de defensa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16851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3769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CEDADD-2031-422B-9F52-D836FD16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42" y="3681781"/>
            <a:ext cx="10153650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906395"/>
              </p:ext>
            </p:extLst>
          </p:nvPr>
        </p:nvGraphicFramePr>
        <p:xfrm>
          <a:off x="3292417" y="1750623"/>
          <a:ext cx="5651500" cy="1464945"/>
        </p:xfrm>
        <a:graphic>
          <a:graphicData uri="http://schemas.openxmlformats.org/drawingml/2006/table">
            <a:tbl>
              <a:tblPr/>
              <a:tblGrid>
                <a:gridCol w="1404851">
                  <a:extLst>
                    <a:ext uri="{9D8B030D-6E8A-4147-A177-3AD203B41FA5}">
                      <a16:colId xmlns:a16="http://schemas.microsoft.com/office/drawing/2014/main" xmlns="" val="20334435"/>
                    </a:ext>
                  </a:extLst>
                </a:gridCol>
                <a:gridCol w="4246649">
                  <a:extLst>
                    <a:ext uri="{9D8B030D-6E8A-4147-A177-3AD203B41FA5}">
                      <a16:colId xmlns:a16="http://schemas.microsoft.com/office/drawing/2014/main" xmlns="" val="4217191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4932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NOVEDADES DE INVENTARIO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074989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352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28C812F-4A6D-4C2A-A722-C1CB34825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67" y="3616355"/>
            <a:ext cx="10134600" cy="223837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32688"/>
              </p:ext>
            </p:extLst>
          </p:nvPr>
        </p:nvGraphicFramePr>
        <p:xfrm>
          <a:off x="3292417" y="1659182"/>
          <a:ext cx="5651500" cy="1464945"/>
        </p:xfrm>
        <a:graphic>
          <a:graphicData uri="http://schemas.openxmlformats.org/drawingml/2006/table">
            <a:tbl>
              <a:tblPr/>
              <a:tblGrid>
                <a:gridCol w="1667510">
                  <a:extLst>
                    <a:ext uri="{9D8B030D-6E8A-4147-A177-3AD203B41FA5}">
                      <a16:colId xmlns:a16="http://schemas.microsoft.com/office/drawing/2014/main" xmlns="" val="4260537714"/>
                    </a:ext>
                  </a:extLst>
                </a:gridCol>
                <a:gridCol w="3983990">
                  <a:extLst>
                    <a:ext uri="{9D8B030D-6E8A-4147-A177-3AD203B41FA5}">
                      <a16:colId xmlns:a16="http://schemas.microsoft.com/office/drawing/2014/main" xmlns="" val="15944377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013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Publicación procesos 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contratación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SECOP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7182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133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EDC221B-3E4C-4E63-A55E-09CDD97D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08" y="3798819"/>
            <a:ext cx="101631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1465"/>
              </p:ext>
            </p:extLst>
          </p:nvPr>
        </p:nvGraphicFramePr>
        <p:xfrm>
          <a:off x="3200400" y="1597184"/>
          <a:ext cx="5651500" cy="1655445"/>
        </p:xfrm>
        <a:graphic>
          <a:graphicData uri="http://schemas.openxmlformats.org/drawingml/2006/table">
            <a:tbl>
              <a:tblPr/>
              <a:tblGrid>
                <a:gridCol w="1504604">
                  <a:extLst>
                    <a:ext uri="{9D8B030D-6E8A-4147-A177-3AD203B41FA5}">
                      <a16:colId xmlns:a16="http://schemas.microsoft.com/office/drawing/2014/main" xmlns="" val="1976094443"/>
                    </a:ext>
                  </a:extLst>
                </a:gridCol>
                <a:gridCol w="4146896">
                  <a:extLst>
                    <a:ext uri="{9D8B030D-6E8A-4147-A177-3AD203B41FA5}">
                      <a16:colId xmlns:a16="http://schemas.microsoft.com/office/drawing/2014/main" xmlns="" val="27598045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33444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a  las necesidades prioritarias de infraestructura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subsandas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la USPEC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95516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544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7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DD12132-24AD-46B5-AA8E-ADFF94F2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32" y="3617087"/>
            <a:ext cx="10134600" cy="22193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108"/>
              </p:ext>
            </p:extLst>
          </p:nvPr>
        </p:nvGraphicFramePr>
        <p:xfrm>
          <a:off x="3158836" y="1359924"/>
          <a:ext cx="5651500" cy="1786890"/>
        </p:xfrm>
        <a:graphic>
          <a:graphicData uri="http://schemas.openxmlformats.org/drawingml/2006/table">
            <a:tbl>
              <a:tblPr/>
              <a:tblGrid>
                <a:gridCol w="1413164">
                  <a:extLst>
                    <a:ext uri="{9D8B030D-6E8A-4147-A177-3AD203B41FA5}">
                      <a16:colId xmlns:a16="http://schemas.microsoft.com/office/drawing/2014/main" xmlns="" val="3113960551"/>
                    </a:ext>
                  </a:extLst>
                </a:gridCol>
                <a:gridCol w="4238336">
                  <a:extLst>
                    <a:ext uri="{9D8B030D-6E8A-4147-A177-3AD203B41FA5}">
                      <a16:colId xmlns:a16="http://schemas.microsoft.com/office/drawing/2014/main" xmlns="" val="9955265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4217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DEL APLICATIVO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PCT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398573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321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4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ADCF56E-A920-42F9-9CC7-D5652F41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00" y="3661959"/>
            <a:ext cx="10172700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44557"/>
              </p:ext>
            </p:extLst>
          </p:nvPr>
        </p:nvGraphicFramePr>
        <p:xfrm>
          <a:off x="2959331" y="1721875"/>
          <a:ext cx="5651500" cy="1632585"/>
        </p:xfrm>
        <a:graphic>
          <a:graphicData uri="http://schemas.openxmlformats.org/drawingml/2006/table">
            <a:tbl>
              <a:tblPr/>
              <a:tblGrid>
                <a:gridCol w="1729047">
                  <a:extLst>
                    <a:ext uri="{9D8B030D-6E8A-4147-A177-3AD203B41FA5}">
                      <a16:colId xmlns:a16="http://schemas.microsoft.com/office/drawing/2014/main" xmlns="" val="3143511006"/>
                    </a:ext>
                  </a:extLst>
                </a:gridCol>
                <a:gridCol w="3922453">
                  <a:extLst>
                    <a:ext uri="{9D8B030D-6E8A-4147-A177-3AD203B41FA5}">
                      <a16:colId xmlns:a16="http://schemas.microsoft.com/office/drawing/2014/main" xmlns="" val="15920745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7162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munición para la capacitación del personal de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auxiliares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112788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90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AFBD3A9-D720-46FF-A896-65CA0A595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34" y="3697017"/>
            <a:ext cx="1014412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75594"/>
              </p:ext>
            </p:extLst>
          </p:nvPr>
        </p:nvGraphicFramePr>
        <p:xfrm>
          <a:off x="3195435" y="1576055"/>
          <a:ext cx="5651500" cy="1464945"/>
        </p:xfrm>
        <a:graphic>
          <a:graphicData uri="http://schemas.openxmlformats.org/drawingml/2006/table">
            <a:tbl>
              <a:tblPr/>
              <a:tblGrid>
                <a:gridCol w="1775576">
                  <a:extLst>
                    <a:ext uri="{9D8B030D-6E8A-4147-A177-3AD203B41FA5}">
                      <a16:colId xmlns:a16="http://schemas.microsoft.com/office/drawing/2014/main" xmlns="" val="4019695620"/>
                    </a:ext>
                  </a:extLst>
                </a:gridCol>
                <a:gridCol w="3875924">
                  <a:extLst>
                    <a:ext uri="{9D8B030D-6E8A-4147-A177-3AD203B41FA5}">
                      <a16:colId xmlns:a16="http://schemas.microsoft.com/office/drawing/2014/main" xmlns="" val="2668069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76057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FISICA DE INVENTARIO - PARQUE AUTOMOTOR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392212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183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8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FC88347-E46E-4D58-9EA4-DA43678D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29" y="3362789"/>
            <a:ext cx="10277475" cy="24669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73499"/>
              </p:ext>
            </p:extLst>
          </p:nvPr>
        </p:nvGraphicFramePr>
        <p:xfrm>
          <a:off x="3183775" y="1484616"/>
          <a:ext cx="5651500" cy="1619250"/>
        </p:xfrm>
        <a:graphic>
          <a:graphicData uri="http://schemas.openxmlformats.org/drawingml/2006/table">
            <a:tbl>
              <a:tblPr/>
              <a:tblGrid>
                <a:gridCol w="1612669">
                  <a:extLst>
                    <a:ext uri="{9D8B030D-6E8A-4147-A177-3AD203B41FA5}">
                      <a16:colId xmlns:a16="http://schemas.microsoft.com/office/drawing/2014/main" xmlns="" val="1365298574"/>
                    </a:ext>
                  </a:extLst>
                </a:gridCol>
                <a:gridCol w="4038831">
                  <a:extLst>
                    <a:ext uri="{9D8B030D-6E8A-4147-A177-3AD203B41FA5}">
                      <a16:colId xmlns:a16="http://schemas.microsoft.com/office/drawing/2014/main" xmlns="" val="193483637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8692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 FISICA DE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INVENTARIOS</a:t>
                      </a: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098031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2605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4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743378" y="3799487"/>
            <a:ext cx="4096216" cy="1752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ESTRATÉGICA</a:t>
            </a:r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1766045" y="197524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s-CO" sz="72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772DB4-64E8-4A73-B738-F79E5BF3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37" y="2942396"/>
            <a:ext cx="10248900" cy="306705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09168"/>
              </p:ext>
            </p:extLst>
          </p:nvPr>
        </p:nvGraphicFramePr>
        <p:xfrm>
          <a:off x="3292417" y="1489119"/>
          <a:ext cx="5651500" cy="1333500"/>
        </p:xfrm>
        <a:graphic>
          <a:graphicData uri="http://schemas.openxmlformats.org/drawingml/2006/table">
            <a:tbl>
              <a:tblPr/>
              <a:tblGrid>
                <a:gridCol w="1517882">
                  <a:extLst>
                    <a:ext uri="{9D8B030D-6E8A-4147-A177-3AD203B41FA5}">
                      <a16:colId xmlns:a16="http://schemas.microsoft.com/office/drawing/2014/main" xmlns="" val="2017744035"/>
                    </a:ext>
                  </a:extLst>
                </a:gridCol>
                <a:gridCol w="4133618">
                  <a:extLst>
                    <a:ext uri="{9D8B030D-6E8A-4147-A177-3AD203B41FA5}">
                      <a16:colId xmlns:a16="http://schemas.microsoft.com/office/drawing/2014/main" xmlns="" val="10438596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LOGÍSTICA Y ABASTECIMIENTO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81713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DE LOS REQUIMIENTOS DE LA COMPAÑÍA DE SEGUROS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227034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Asegurar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eficiente y oportuna adquisición, administración y suministro de bienes y servicios de acuerdo a las necesidades de los procesos del INPEC en atención a la normativa vigente.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3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65160" y="97271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799998" y="3481064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PLANIFICACIÓN INSTITUCIONAL</a:t>
            </a:r>
          </a:p>
        </p:txBody>
      </p:sp>
      <p:sp>
        <p:nvSpPr>
          <p:cNvPr id="6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21447" y="4821922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Work Sans" panose="00000500000000000000" pitchFamily="50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77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2D20E6-9973-4952-9C90-86F775328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82" y="3304761"/>
            <a:ext cx="10182225" cy="28194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7757"/>
              </p:ext>
            </p:extLst>
          </p:nvPr>
        </p:nvGraphicFramePr>
        <p:xfrm>
          <a:off x="3203748" y="1659184"/>
          <a:ext cx="5651500" cy="1297305"/>
        </p:xfrm>
        <a:graphic>
          <a:graphicData uri="http://schemas.openxmlformats.org/drawingml/2006/table">
            <a:tbl>
              <a:tblPr/>
              <a:tblGrid>
                <a:gridCol w="1509569">
                  <a:extLst>
                    <a:ext uri="{9D8B030D-6E8A-4147-A177-3AD203B41FA5}">
                      <a16:colId xmlns:a16="http://schemas.microsoft.com/office/drawing/2014/main" xmlns="" val="2730305599"/>
                    </a:ext>
                  </a:extLst>
                </a:gridCol>
                <a:gridCol w="4141931">
                  <a:extLst>
                    <a:ext uri="{9D8B030D-6E8A-4147-A177-3AD203B41FA5}">
                      <a16:colId xmlns:a16="http://schemas.microsoft.com/office/drawing/2014/main" xmlns="" val="19781371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58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Asesorías para la mejora de la documentación del SIG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260021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horizonte institucional mediante la formulación de la plataforma estratégica, axiológica y deontológica que permita el logro de los propósitos organizacionales.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567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EF3784-0D2F-4DC4-9E8F-D59108A3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3" y="3602863"/>
            <a:ext cx="10163175" cy="22383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43880"/>
              </p:ext>
            </p:extLst>
          </p:nvPr>
        </p:nvGraphicFramePr>
        <p:xfrm>
          <a:off x="3203749" y="1813315"/>
          <a:ext cx="5651500" cy="1333500"/>
        </p:xfrm>
        <a:graphic>
          <a:graphicData uri="http://schemas.openxmlformats.org/drawingml/2006/table">
            <a:tbl>
              <a:tblPr/>
              <a:tblGrid>
                <a:gridCol w="1451379">
                  <a:extLst>
                    <a:ext uri="{9D8B030D-6E8A-4147-A177-3AD203B41FA5}">
                      <a16:colId xmlns:a16="http://schemas.microsoft.com/office/drawing/2014/main" xmlns="" val="4185289883"/>
                    </a:ext>
                  </a:extLst>
                </a:gridCol>
                <a:gridCol w="4200121">
                  <a:extLst>
                    <a:ext uri="{9D8B030D-6E8A-4147-A177-3AD203B41FA5}">
                      <a16:colId xmlns:a16="http://schemas.microsoft.com/office/drawing/2014/main" xmlns="" val="3719249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04617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Hallazgos subsanados del proceso de planificación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229033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horizonte institucional mediante la formulación de la plataforma estratégica, axiológica y deontológica que permita el logro de los propósitos organizacionales.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113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7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0F1B673-FC2E-4620-84F2-12CABD18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96" y="3411847"/>
            <a:ext cx="10134600" cy="2247900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97193"/>
              </p:ext>
            </p:extLst>
          </p:nvPr>
        </p:nvGraphicFramePr>
        <p:xfrm>
          <a:off x="2979304" y="1562794"/>
          <a:ext cx="5651500" cy="1505396"/>
        </p:xfrm>
        <a:graphic>
          <a:graphicData uri="http://schemas.openxmlformats.org/drawingml/2006/table">
            <a:tbl>
              <a:tblPr/>
              <a:tblGrid>
                <a:gridCol w="1393191">
                  <a:extLst>
                    <a:ext uri="{9D8B030D-6E8A-4147-A177-3AD203B41FA5}">
                      <a16:colId xmlns:a16="http://schemas.microsoft.com/office/drawing/2014/main" xmlns="" val="201621982"/>
                    </a:ext>
                  </a:extLst>
                </a:gridCol>
                <a:gridCol w="4258309">
                  <a:extLst>
                    <a:ext uri="{9D8B030D-6E8A-4147-A177-3AD203B41FA5}">
                      <a16:colId xmlns:a16="http://schemas.microsoft.com/office/drawing/2014/main" xmlns="" val="3694700180"/>
                    </a:ext>
                  </a:extLst>
                </a:gridCol>
              </a:tblGrid>
              <a:tr h="2508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INSTITUCIONAL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333574"/>
                  </a:ext>
                </a:extLst>
              </a:tr>
              <a:tr h="25089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cumplimiento del plan de acción del proceso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7289636"/>
                  </a:ext>
                </a:extLst>
              </a:tr>
              <a:tr h="10035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horizonte institucional mediante la formulación de la plataforma estratégica, axiológica y deontológica que permita el logro de los propósitos organizacionales.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5704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1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E73A879-946C-4E11-9ACD-4E26C3B0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80" y="3465956"/>
            <a:ext cx="10172700" cy="22098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06776"/>
              </p:ext>
            </p:extLst>
          </p:nvPr>
        </p:nvGraphicFramePr>
        <p:xfrm>
          <a:off x="3175461" y="1717373"/>
          <a:ext cx="5651500" cy="1297305"/>
        </p:xfrm>
        <a:graphic>
          <a:graphicData uri="http://schemas.openxmlformats.org/drawingml/2006/table">
            <a:tbl>
              <a:tblPr/>
              <a:tblGrid>
                <a:gridCol w="1612669">
                  <a:extLst>
                    <a:ext uri="{9D8B030D-6E8A-4147-A177-3AD203B41FA5}">
                      <a16:colId xmlns:a16="http://schemas.microsoft.com/office/drawing/2014/main" xmlns="" val="3556344290"/>
                    </a:ext>
                  </a:extLst>
                </a:gridCol>
                <a:gridCol w="4038831">
                  <a:extLst>
                    <a:ext uri="{9D8B030D-6E8A-4147-A177-3AD203B41FA5}">
                      <a16:colId xmlns:a16="http://schemas.microsoft.com/office/drawing/2014/main" xmlns="" val="372794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942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Efectividad de los proyectos de inversión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042615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horizonte institucional mediante la formulación de la plataforma estratégica, axiológica y deontológica que permita el logro de los propósitos organizacionales.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5922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DEAFE14-481F-41FC-AC95-395984C8A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78" y="3488804"/>
            <a:ext cx="10163175" cy="24669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85965"/>
              </p:ext>
            </p:extLst>
          </p:nvPr>
        </p:nvGraphicFramePr>
        <p:xfrm>
          <a:off x="3292417" y="1576055"/>
          <a:ext cx="5651500" cy="1619250"/>
        </p:xfrm>
        <a:graphic>
          <a:graphicData uri="http://schemas.openxmlformats.org/drawingml/2006/table">
            <a:tbl>
              <a:tblPr/>
              <a:tblGrid>
                <a:gridCol w="1379913">
                  <a:extLst>
                    <a:ext uri="{9D8B030D-6E8A-4147-A177-3AD203B41FA5}">
                      <a16:colId xmlns:a16="http://schemas.microsoft.com/office/drawing/2014/main" xmlns="" val="132718912"/>
                    </a:ext>
                  </a:extLst>
                </a:gridCol>
                <a:gridCol w="4271587">
                  <a:extLst>
                    <a:ext uri="{9D8B030D-6E8A-4147-A177-3AD203B41FA5}">
                      <a16:colId xmlns:a16="http://schemas.microsoft.com/office/drawing/2014/main" xmlns="" val="37202875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 INSTITUCIONAL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36814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Publicación de datos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estadísticos</a:t>
                      </a:r>
                    </a:p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60418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Determinar el horizonte institucional mediante la formulación de la plataforma estratégica, axiológica y deontológica que permita el logro de los propósitos organizacionales.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401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799998" y="3481064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PENITENCIARIA Y CARCELARIA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21447" y="4821922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Work Sans" panose="00000500000000000000" pitchFamily="50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9809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5E63474-160C-4C67-B668-50AE28CA1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3429000"/>
            <a:ext cx="10163175" cy="26289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39233"/>
              </p:ext>
            </p:extLst>
          </p:nvPr>
        </p:nvGraphicFramePr>
        <p:xfrm>
          <a:off x="3075709" y="1405890"/>
          <a:ext cx="5651500" cy="2023110"/>
        </p:xfrm>
        <a:graphic>
          <a:graphicData uri="http://schemas.openxmlformats.org/drawingml/2006/table">
            <a:tbl>
              <a:tblPr/>
              <a:tblGrid>
                <a:gridCol w="1811598">
                  <a:extLst>
                    <a:ext uri="{9D8B030D-6E8A-4147-A177-3AD203B41FA5}">
                      <a16:colId xmlns:a16="http://schemas.microsoft.com/office/drawing/2014/main" xmlns="" val="3510665482"/>
                    </a:ext>
                  </a:extLst>
                </a:gridCol>
                <a:gridCol w="3839902">
                  <a:extLst>
                    <a:ext uri="{9D8B030D-6E8A-4147-A177-3AD203B41FA5}">
                      <a16:colId xmlns:a16="http://schemas.microsoft.com/office/drawing/2014/main" xmlns="" val="319977409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PENITENCIARIA 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CARCELARIA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768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operativos realizados en los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622162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Establecer las directrices para la ejecución de la pena privativa de la libertad impuesta a través de una sentencia penal condenatoria y el control de las medidas de aseguramiento ordenadas por autoridad competente en los Establecimientos de Reclusión,  garantizando el respeto y la protección de los Derechos Humanos del personal interno-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7266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2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2104A56-F4DC-4FB6-80F7-97106E87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17" y="3695545"/>
            <a:ext cx="10172700" cy="24479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23756"/>
              </p:ext>
            </p:extLst>
          </p:nvPr>
        </p:nvGraphicFramePr>
        <p:xfrm>
          <a:off x="3183774" y="1402874"/>
          <a:ext cx="5651500" cy="2190750"/>
        </p:xfrm>
        <a:graphic>
          <a:graphicData uri="http://schemas.openxmlformats.org/drawingml/2006/table">
            <a:tbl>
              <a:tblPr/>
              <a:tblGrid>
                <a:gridCol w="1778924">
                  <a:extLst>
                    <a:ext uri="{9D8B030D-6E8A-4147-A177-3AD203B41FA5}">
                      <a16:colId xmlns:a16="http://schemas.microsoft.com/office/drawing/2014/main" xmlns="" val="3747540688"/>
                    </a:ext>
                  </a:extLst>
                </a:gridCol>
                <a:gridCol w="3872576">
                  <a:extLst>
                    <a:ext uri="{9D8B030D-6E8A-4147-A177-3AD203B41FA5}">
                      <a16:colId xmlns:a16="http://schemas.microsoft.com/office/drawing/2014/main" xmlns="" val="35485941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PENITENCIARIA Y </a:t>
                      </a:r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CARCELARIA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5461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novedades que alteran el orden interno y externo de los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ERON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8725402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Establecer las directrices para la ejecución de la pena privativa de la libertad impuesta a través de una sentencia penal condenatoria y el control de las medidas de aseguramiento ordenadas por autoridad competente en los Establecimientos de Reclusión,  garantizando el respeto y la protección de los Derechos Humanos del personal interno-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7461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9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5116F37-8186-434A-AB2B-4FD7DB29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7" y="3273494"/>
            <a:ext cx="10210800" cy="282892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80540"/>
              </p:ext>
            </p:extLst>
          </p:nvPr>
        </p:nvGraphicFramePr>
        <p:xfrm>
          <a:off x="3151711" y="1630930"/>
          <a:ext cx="6092890" cy="110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967">
                  <a:extLst>
                    <a:ext uri="{9D8B030D-6E8A-4147-A177-3AD203B41FA5}">
                      <a16:colId xmlns:a16="http://schemas.microsoft.com/office/drawing/2014/main" xmlns="" val="2647829478"/>
                    </a:ext>
                  </a:extLst>
                </a:gridCol>
                <a:gridCol w="4709923">
                  <a:extLst>
                    <a:ext uri="{9D8B030D-6E8A-4147-A177-3AD203B41FA5}">
                      <a16:colId xmlns:a16="http://schemas.microsoft.com/office/drawing/2014/main" xmlns="" val="29379511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COMUNICACIÓN ESTRATÉGICA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7734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Nombre </a:t>
                      </a:r>
                      <a:r>
                        <a:rPr lang="en-US" sz="1100" u="none" strike="noStrike" dirty="0">
                          <a:effectLst/>
                        </a:rPr>
                        <a:t>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Actividades </a:t>
                      </a:r>
                      <a:r>
                        <a:rPr lang="en-US" sz="1100" u="none" strike="noStrike" dirty="0">
                          <a:effectLst/>
                        </a:rPr>
                        <a:t>de comunicación organizacional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921223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Objetivo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Gestionar </a:t>
                      </a:r>
                      <a:r>
                        <a:rPr lang="es-MX" sz="1100" u="none" strike="noStrike" dirty="0">
                          <a:effectLst/>
                        </a:rPr>
                        <a:t>la comunicación interna y externa a través del buen uso de los recursos de información para mejorar la imagen institucional.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942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4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365160" y="97271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799998" y="3481064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 PENITENCIARIO</a:t>
            </a:r>
          </a:p>
        </p:txBody>
      </p:sp>
      <p:sp>
        <p:nvSpPr>
          <p:cNvPr id="9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CO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21447" y="4821922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Work Sans" panose="00000500000000000000" pitchFamily="50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Work Sans" panose="00000500000000000000" pitchFamily="50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777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434CD71-3808-44C9-8076-FF67B3EC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42" y="3269767"/>
            <a:ext cx="10229850" cy="280987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1403"/>
              </p:ext>
            </p:extLst>
          </p:nvPr>
        </p:nvGraphicFramePr>
        <p:xfrm>
          <a:off x="3214267" y="1659353"/>
          <a:ext cx="5651500" cy="1297305"/>
        </p:xfrm>
        <a:graphic>
          <a:graphicData uri="http://schemas.openxmlformats.org/drawingml/2006/table">
            <a:tbl>
              <a:tblPr/>
              <a:tblGrid>
                <a:gridCol w="1814933">
                  <a:extLst>
                    <a:ext uri="{9D8B030D-6E8A-4147-A177-3AD203B41FA5}">
                      <a16:colId xmlns:a16="http://schemas.microsoft.com/office/drawing/2014/main" xmlns="" val="2483735211"/>
                    </a:ext>
                  </a:extLst>
                </a:gridCol>
                <a:gridCol w="3836567">
                  <a:extLst>
                    <a:ext uri="{9D8B030D-6E8A-4147-A177-3AD203B41FA5}">
                      <a16:colId xmlns:a16="http://schemas.microsoft.com/office/drawing/2014/main" xmlns="" val="36803733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 PENITENCIARIO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1938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educación.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158533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políticas, programas y lineamientos institucionales para la aplicación del tratamiento penitenciario a nivel operativo con fines de resocialización de los internos condenados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471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96A957E-998D-4CD2-9F60-33EA29AD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09" y="3943556"/>
            <a:ext cx="10115550" cy="22574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15584"/>
              </p:ext>
            </p:extLst>
          </p:nvPr>
        </p:nvGraphicFramePr>
        <p:xfrm>
          <a:off x="3075709" y="1746395"/>
          <a:ext cx="5651500" cy="1524000"/>
        </p:xfrm>
        <a:graphic>
          <a:graphicData uri="http://schemas.openxmlformats.org/drawingml/2006/table">
            <a:tbl>
              <a:tblPr/>
              <a:tblGrid>
                <a:gridCol w="1598928">
                  <a:extLst>
                    <a:ext uri="{9D8B030D-6E8A-4147-A177-3AD203B41FA5}">
                      <a16:colId xmlns:a16="http://schemas.microsoft.com/office/drawing/2014/main" xmlns="" val="2657866829"/>
                    </a:ext>
                  </a:extLst>
                </a:gridCol>
                <a:gridCol w="4052572">
                  <a:extLst>
                    <a:ext uri="{9D8B030D-6E8A-4147-A177-3AD203B41FA5}">
                      <a16:colId xmlns:a16="http://schemas.microsoft.com/office/drawing/2014/main" xmlns="" val="35306743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 PENITENCIARIO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3297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Cobertura de población  intramuros vinculada a programas  ocupacionales de trabajo, estudio y enseñanza.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273216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políticas, programas y lineamientos institucionales para la aplicación del tratamiento penitenciario a nivel operativo con fines de resocialización de los internos condenados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1912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7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AAE8AD4-C644-4987-BE4E-8A3D4B9D1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9" y="3865079"/>
            <a:ext cx="10201275" cy="222885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716671"/>
              </p:ext>
            </p:extLst>
          </p:nvPr>
        </p:nvGraphicFramePr>
        <p:xfrm>
          <a:off x="3075709" y="1687286"/>
          <a:ext cx="5651500" cy="163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5685">
                  <a:extLst>
                    <a:ext uri="{9D8B030D-6E8A-4147-A177-3AD203B41FA5}">
                      <a16:colId xmlns:a16="http://schemas.microsoft.com/office/drawing/2014/main" xmlns="" val="3231367542"/>
                    </a:ext>
                  </a:extLst>
                </a:gridCol>
                <a:gridCol w="4125815">
                  <a:extLst>
                    <a:ext uri="{9D8B030D-6E8A-4147-A177-3AD203B41FA5}">
                      <a16:colId xmlns:a16="http://schemas.microsoft.com/office/drawing/2014/main" xmlns="" val="18057912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Proceso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TRATAMIENTO PENITENCIARIO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5556094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Nombre del Indicador</a:t>
                      </a:r>
                      <a:endParaRPr lang="en-US" sz="1100" b="1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s-MX" sz="1100" u="none" strike="noStrike" dirty="0" smtClean="0">
                          <a:effectLst/>
                        </a:rPr>
                        <a:t>Personas </a:t>
                      </a:r>
                      <a:r>
                        <a:rPr lang="es-MX" sz="1100" u="none" strike="noStrike" dirty="0">
                          <a:effectLst/>
                        </a:rPr>
                        <a:t>que acceden a programas de tratamiento penitenciario para su resocialización (Clasificados en fase de tratamiento de mínima y confianza)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042282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Objetivo</a:t>
                      </a:r>
                      <a:endParaRPr lang="en-US" sz="1100" b="1" i="0" u="none" strike="noStrike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u="none" strike="noStrike" dirty="0" smtClean="0">
                        <a:effectLst/>
                      </a:endParaRPr>
                    </a:p>
                    <a:p>
                      <a:pPr algn="just" fontAlgn="t"/>
                      <a:r>
                        <a:rPr lang="es-MX" sz="1100" u="none" strike="noStrike" dirty="0" smtClean="0">
                          <a:effectLst/>
                        </a:rPr>
                        <a:t>Definir </a:t>
                      </a:r>
                      <a:r>
                        <a:rPr lang="es-MX" sz="1100" u="none" strike="noStrike" dirty="0">
                          <a:effectLst/>
                        </a:rPr>
                        <a:t>políticas, programas y lineamientos institucionales para la aplicación del tratamiento penitenciario a nivel operativo con fines de resocialización de los internos condenados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58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4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75709" y="282633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8491397-EF04-44CA-B791-33DE502F3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42" y="3813313"/>
            <a:ext cx="10153650" cy="24384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35774"/>
              </p:ext>
            </p:extLst>
          </p:nvPr>
        </p:nvGraphicFramePr>
        <p:xfrm>
          <a:off x="2981001" y="1690413"/>
          <a:ext cx="5651500" cy="1524000"/>
        </p:xfrm>
        <a:graphic>
          <a:graphicData uri="http://schemas.openxmlformats.org/drawingml/2006/table">
            <a:tbl>
              <a:tblPr/>
              <a:tblGrid>
                <a:gridCol w="1609661">
                  <a:extLst>
                    <a:ext uri="{9D8B030D-6E8A-4147-A177-3AD203B41FA5}">
                      <a16:colId xmlns:a16="http://schemas.microsoft.com/office/drawing/2014/main" xmlns="" val="3588344660"/>
                    </a:ext>
                  </a:extLst>
                </a:gridCol>
                <a:gridCol w="4041839">
                  <a:extLst>
                    <a:ext uri="{9D8B030D-6E8A-4147-A177-3AD203B41FA5}">
                      <a16:colId xmlns:a16="http://schemas.microsoft.com/office/drawing/2014/main" xmlns="" val="9237874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Proceso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TRATAMIENTO PENITENCIARIO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76591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Nombre del Indicador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ERON con programas de deporte, rereación y culutra planeados en SISIPEC e implementados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545014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222222"/>
                          </a:solidFill>
                          <a:effectLst/>
                          <a:latin typeface="Calibri" panose="020F0502020204030204" pitchFamily="34" charset="0"/>
                        </a:rPr>
                        <a:t>Objetivo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t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políticas, programas y lineamientos institucionales para la aplicación del tratamiento penitenciario a nivel operativo con fines de resocialización de los internos condenados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417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2667273" y="2877468"/>
            <a:ext cx="6664570" cy="91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7200" dirty="0" smtClean="0">
                <a:solidFill>
                  <a:srgbClr val="0C4563"/>
                </a:solidFill>
                <a:latin typeface="Bebas Neue" panose="020B0606020202050201" pitchFamily="34" charset="0"/>
              </a:rPr>
              <a:t>  </a:t>
            </a:r>
            <a:endParaRPr lang="es-CO" sz="7200" dirty="0" smtClean="0">
              <a:solidFill>
                <a:srgbClr val="F8AA16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2778368" y="3789947"/>
            <a:ext cx="6664570" cy="62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endParaRPr lang="es-CO" sz="3800" dirty="0" smtClean="0">
              <a:solidFill>
                <a:srgbClr val="F8A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10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2284</TotalTime>
  <Words>3969</Words>
  <Application>Microsoft Office PowerPoint</Application>
  <PresentationFormat>Panorámica</PresentationFormat>
  <Paragraphs>755</Paragraphs>
  <Slides>95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22</vt:i4>
      </vt:variant>
      <vt:variant>
        <vt:lpstr>Títulos de diapositiva</vt:lpstr>
      </vt:variant>
      <vt:variant>
        <vt:i4>95</vt:i4>
      </vt:variant>
    </vt:vector>
  </HeadingPairs>
  <TitlesOfParts>
    <vt:vector size="123" baseType="lpstr">
      <vt:lpstr>Agency FB</vt:lpstr>
      <vt:lpstr>Arial</vt:lpstr>
      <vt:lpstr>Bebas Neue</vt:lpstr>
      <vt:lpstr>Calibri</vt:lpstr>
      <vt:lpstr>Calibri Light</vt:lpstr>
      <vt:lpstr>Work Sans</vt:lpstr>
      <vt:lpstr>Tema1</vt:lpstr>
      <vt:lpstr>2_Diseño personalizado</vt:lpstr>
      <vt:lpstr>3_Diseño personalizado</vt:lpstr>
      <vt:lpstr>5_Diseño personalizado</vt:lpstr>
      <vt:lpstr>7_Diseño personalizado</vt:lpstr>
      <vt:lpstr>Diseño personalizado</vt:lpstr>
      <vt:lpstr>1_Diseño personalizado</vt:lpstr>
      <vt:lpstr>4_Diseño personalizado</vt:lpstr>
      <vt:lpstr>6_Diseño personalizado</vt:lpstr>
      <vt:lpstr>8_Diseño personalizado</vt:lpstr>
      <vt:lpstr>13_Diseño personalizado</vt:lpstr>
      <vt:lpstr>25_Diseño personalizado</vt:lpstr>
      <vt:lpstr>26_Diseño personalizado</vt:lpstr>
      <vt:lpstr>27_Diseño personalizado</vt:lpstr>
      <vt:lpstr>31_Diseño personalizado</vt:lpstr>
      <vt:lpstr>29_Diseño personalizado</vt:lpstr>
      <vt:lpstr>28_Diseño personalizado</vt:lpstr>
      <vt:lpstr>14_Diseño personalizado</vt:lpstr>
      <vt:lpstr>30_Diseño personalizado</vt:lpstr>
      <vt:lpstr>32_Diseño personalizado</vt:lpstr>
      <vt:lpstr>33_Diseño personalizado</vt:lpstr>
      <vt:lpstr>9_Diseño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GALINDO BUITRAGO</dc:creator>
  <cp:lastModifiedBy>KAREN GARCIA VARGAS</cp:lastModifiedBy>
  <cp:revision>289</cp:revision>
  <dcterms:created xsi:type="dcterms:W3CDTF">2019-05-13T15:41:47Z</dcterms:created>
  <dcterms:modified xsi:type="dcterms:W3CDTF">2020-06-25T20:53:01Z</dcterms:modified>
</cp:coreProperties>
</file>