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310" r:id="rId4"/>
    <p:sldId id="315" r:id="rId5"/>
    <p:sldId id="304" r:id="rId6"/>
    <p:sldId id="286" r:id="rId7"/>
    <p:sldId id="263" r:id="rId8"/>
    <p:sldId id="296" r:id="rId9"/>
    <p:sldId id="277" r:id="rId10"/>
    <p:sldId id="295" r:id="rId11"/>
    <p:sldId id="311" r:id="rId12"/>
    <p:sldId id="312" r:id="rId13"/>
    <p:sldId id="313" r:id="rId14"/>
    <p:sldId id="314" r:id="rId15"/>
    <p:sldId id="316" r:id="rId16"/>
    <p:sldId id="317" r:id="rId17"/>
    <p:sldId id="318" r:id="rId18"/>
    <p:sldId id="319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030A0"/>
    <a:srgbClr val="99CC00"/>
    <a:srgbClr val="FFCC00"/>
    <a:srgbClr val="FF6600"/>
    <a:srgbClr val="A6A6A6"/>
    <a:srgbClr val="C0E499"/>
    <a:srgbClr val="EE220D"/>
    <a:srgbClr val="F9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taoviedo\Library\Mobile%20Documents\com~apple~CloudDocs\SERVIDOR%20PERSONAL\GESTION%202022\PROYECTOS%202022\INPEC%20-%20POSITIVA\PROYECTO%20INPEC%20-%20POSITIVA\INFORMES%20DE%20RENDICION%20DE%20CUENTA\Inpec%20-%20Data%20a%2030%20sept%20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Gestión Global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EF-2C45-AB6A-4350C01B6B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EF-2C45-AB6A-4350C01B6B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EF-2C45-AB6A-4350C01B6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'Informe a 30 sept 2022'!$J$4:$K$9</c:f>
              <c:multiLvlStrCache>
                <c:ptCount val="6"/>
                <c:lvl>
                  <c:pt idx="0">
                    <c:v>15/15</c:v>
                  </c:pt>
                  <c:pt idx="1">
                    <c:v>14/14</c:v>
                  </c:pt>
                  <c:pt idx="2">
                    <c:v>20/20</c:v>
                  </c:pt>
                  <c:pt idx="3">
                    <c:v>20/20.</c:v>
                  </c:pt>
                  <c:pt idx="4">
                    <c:v>23/23.</c:v>
                  </c:pt>
                  <c:pt idx="5">
                    <c:v>40/40.</c:v>
                  </c:pt>
                </c:lvl>
                <c:lvl>
                  <c:pt idx="0">
                    <c:v>ORIENTE</c:v>
                  </c:pt>
                  <c:pt idx="1">
                    <c:v>NORTE</c:v>
                  </c:pt>
                  <c:pt idx="2">
                    <c:v>VIEJO CALDAS</c:v>
                  </c:pt>
                  <c:pt idx="3">
                    <c:v>NORESTE</c:v>
                  </c:pt>
                  <c:pt idx="4">
                    <c:v>OCCIDENTE</c:v>
                  </c:pt>
                  <c:pt idx="5">
                    <c:v>CENTRAL</c:v>
                  </c:pt>
                </c:lvl>
              </c:multiLvlStrCache>
            </c:multiLvlStrRef>
          </c:cat>
          <c:val>
            <c:numRef>
              <c:f>'Informe a 30 sept 2022'!$L$4:$L$9</c:f>
              <c:numCache>
                <c:formatCode>0%</c:formatCode>
                <c:ptCount val="6"/>
                <c:pt idx="0">
                  <c:v>0.81866666666666665</c:v>
                </c:pt>
                <c:pt idx="1">
                  <c:v>0.77000000000000013</c:v>
                </c:pt>
                <c:pt idx="2">
                  <c:v>0.78849999999999998</c:v>
                </c:pt>
                <c:pt idx="3">
                  <c:v>0.89000000000000024</c:v>
                </c:pt>
                <c:pt idx="4">
                  <c:v>0.74869565217391298</c:v>
                </c:pt>
                <c:pt idx="5">
                  <c:v>0.72487500000000016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EF-2C45-AB6A-4350C01B6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90636512"/>
        <c:axId val="1490638160"/>
      </c:barChart>
      <c:catAx>
        <c:axId val="149063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90638160"/>
        <c:crosses val="autoZero"/>
        <c:auto val="1"/>
        <c:lblAlgn val="ctr"/>
        <c:lblOffset val="100"/>
        <c:noMultiLvlLbl val="0"/>
      </c:catAx>
      <c:valAx>
        <c:axId val="1490638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906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283FD-3144-5148-A140-2BB90E7847F1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BA24-BD19-0247-A192-C23AEE9C07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7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19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37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0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83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4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21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748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67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0EBB-8661-465D-8652-1F1CB5D7AC0A}" type="datetimeFigureOut">
              <a:rPr lang="es-CO" smtClean="0"/>
              <a:t>5/06/2023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C1B8-E5A1-449F-96F1-EAB658A75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-1382" y="0"/>
            <a:ext cx="138542" cy="6858000"/>
            <a:chOff x="-1382" y="0"/>
            <a:chExt cx="110438" cy="6858000"/>
          </a:xfrm>
        </p:grpSpPr>
        <p:sp>
          <p:nvSpPr>
            <p:cNvPr id="15" name="Rectángulo 14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066099" y="0"/>
            <a:ext cx="138542" cy="6858000"/>
            <a:chOff x="-1382" y="0"/>
            <a:chExt cx="110438" cy="6858000"/>
          </a:xfrm>
        </p:grpSpPr>
        <p:sp>
          <p:nvSpPr>
            <p:cNvPr id="31" name="Rectángulo 30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681097" y="2554284"/>
            <a:ext cx="920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RENDICIÓN DE CUENTAS EN SGSST</a:t>
            </a:r>
            <a:endParaRPr lang="es-CO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81097" y="3334221"/>
            <a:ext cx="94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Helvetica" panose="020B0604020202020204" pitchFamily="34" charset="0"/>
                <a:cs typeface="Helvetica" panose="020B0604020202020204" pitchFamily="34" charset="0"/>
              </a:rPr>
              <a:t>RESULTADOS GESTIÓN 2022 - INPEC</a:t>
            </a:r>
            <a:endParaRPr lang="es-CO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Positiva Compañía de Seguros Logo Vector (.AI) Free Download">
            <a:extLst>
              <a:ext uri="{FF2B5EF4-FFF2-40B4-BE49-F238E27FC236}">
                <a16:creationId xmlns:a16="http://schemas.microsoft.com/office/drawing/2014/main" id="{9A71313E-FC0E-B84C-A104-55C4FE78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26" y="5299995"/>
            <a:ext cx="1375366" cy="1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C1C7123-D76E-5E42-9DEF-711E7F0B2394}"/>
              </a:ext>
            </a:extLst>
          </p:cNvPr>
          <p:cNvSpPr txBox="1"/>
          <p:nvPr/>
        </p:nvSpPr>
        <p:spPr>
          <a:xfrm>
            <a:off x="688469" y="3900244"/>
            <a:ext cx="948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Datos desde Marzo a Noviembre de 2022</a:t>
            </a:r>
            <a:endParaRPr lang="es-CO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BC57FBC-1215-4C45-9BD2-F31D212711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5" y="1755052"/>
            <a:ext cx="2882147" cy="7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93477" y="6480692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DC5CDEF-3E0C-8A44-BA16-094588438683}"/>
              </a:ext>
            </a:extLst>
          </p:cNvPr>
          <p:cNvSpPr txBox="1">
            <a:spLocks/>
          </p:cNvSpPr>
          <p:nvPr/>
        </p:nvSpPr>
        <p:spPr>
          <a:xfrm>
            <a:off x="576052" y="2555105"/>
            <a:ext cx="3349813" cy="12907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36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regional viejo caldas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3C32F2D-8610-E779-2682-A218784C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265" y="284087"/>
            <a:ext cx="6827016" cy="58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93477" y="6480692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B4A6760-2721-117F-C758-E4E6CE7D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3" y="428263"/>
            <a:ext cx="7121683" cy="5669689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46D2FB1-61AA-3A5F-90F1-DA546DFDD618}"/>
              </a:ext>
            </a:extLst>
          </p:cNvPr>
          <p:cNvSpPr txBox="1">
            <a:spLocks/>
          </p:cNvSpPr>
          <p:nvPr/>
        </p:nvSpPr>
        <p:spPr>
          <a:xfrm>
            <a:off x="8566877" y="2531750"/>
            <a:ext cx="2577029" cy="14627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Regional Noreste</a:t>
            </a:r>
            <a:endParaRPr lang="es-C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2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93477" y="6480692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1031DE6A-2D3E-0127-851F-FD48E02A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806" y="241363"/>
            <a:ext cx="6363450" cy="5745639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2398C2-F6AB-229A-1263-3B600CCAA646}"/>
              </a:ext>
            </a:extLst>
          </p:cNvPr>
          <p:cNvSpPr txBox="1">
            <a:spLocks/>
          </p:cNvSpPr>
          <p:nvPr/>
        </p:nvSpPr>
        <p:spPr>
          <a:xfrm>
            <a:off x="800264" y="2382825"/>
            <a:ext cx="2577029" cy="14627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Regional Occidente</a:t>
            </a:r>
            <a:endParaRPr lang="es-C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1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93477" y="6480692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E8F2FC10-E72E-7BAA-2045-5F84CA8FA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73" y="613459"/>
            <a:ext cx="8629200" cy="5278055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566B050-BA65-3C98-4F19-5CA91F433402}"/>
              </a:ext>
            </a:extLst>
          </p:cNvPr>
          <p:cNvSpPr txBox="1">
            <a:spLocks/>
          </p:cNvSpPr>
          <p:nvPr/>
        </p:nvSpPr>
        <p:spPr>
          <a:xfrm>
            <a:off x="9164798" y="2278653"/>
            <a:ext cx="2577029" cy="14627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Regional Central</a:t>
            </a:r>
            <a:endParaRPr lang="es-C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1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93477" y="6480692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1651D09-8524-55A8-1DE2-AEC5DA7A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08" y="718621"/>
            <a:ext cx="7882360" cy="56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-1382" y="0"/>
            <a:ext cx="138542" cy="6858000"/>
            <a:chOff x="-1382" y="0"/>
            <a:chExt cx="110438" cy="6858000"/>
          </a:xfrm>
        </p:grpSpPr>
        <p:sp>
          <p:nvSpPr>
            <p:cNvPr id="15" name="Rectángulo 14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066099" y="0"/>
            <a:ext cx="138542" cy="6858000"/>
            <a:chOff x="-1382" y="0"/>
            <a:chExt cx="110438" cy="6858000"/>
          </a:xfrm>
        </p:grpSpPr>
        <p:sp>
          <p:nvSpPr>
            <p:cNvPr id="31" name="Rectángulo 30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F03DAC7-7318-5CA3-3132-555ED867D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00" y="3929565"/>
            <a:ext cx="10471644" cy="2476982"/>
          </a:xfrm>
          <a:prstGeom prst="rect">
            <a:avLst/>
          </a:prstGeom>
        </p:spPr>
      </p:pic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E9E94B8D-835C-B5F6-8468-DBF025D0E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84" y="180366"/>
            <a:ext cx="3159647" cy="34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-1382" y="0"/>
            <a:ext cx="138542" cy="6858000"/>
            <a:chOff x="-1382" y="0"/>
            <a:chExt cx="110438" cy="6858000"/>
          </a:xfrm>
        </p:grpSpPr>
        <p:sp>
          <p:nvSpPr>
            <p:cNvPr id="15" name="Rectángulo 14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066099" y="0"/>
            <a:ext cx="138542" cy="6858000"/>
            <a:chOff x="-1382" y="0"/>
            <a:chExt cx="110438" cy="6858000"/>
          </a:xfrm>
        </p:grpSpPr>
        <p:sp>
          <p:nvSpPr>
            <p:cNvPr id="31" name="Rectángulo 30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DE7071D-92EE-AE89-D0F7-DF968D17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6" y="4143737"/>
            <a:ext cx="11080654" cy="2298787"/>
          </a:xfrm>
          <a:prstGeom prst="rect">
            <a:avLst/>
          </a:prstGeom>
        </p:spPr>
      </p:pic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DF6769C3-D41E-2F9B-ABB9-286AD47F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1" y="252795"/>
            <a:ext cx="3988604" cy="3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-1382" y="0"/>
            <a:ext cx="138542" cy="6858000"/>
            <a:chOff x="-1382" y="0"/>
            <a:chExt cx="110438" cy="6858000"/>
          </a:xfrm>
        </p:grpSpPr>
        <p:sp>
          <p:nvSpPr>
            <p:cNvPr id="15" name="Rectángulo 14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066099" y="0"/>
            <a:ext cx="138542" cy="6858000"/>
            <a:chOff x="-1382" y="0"/>
            <a:chExt cx="110438" cy="6858000"/>
          </a:xfrm>
        </p:grpSpPr>
        <p:sp>
          <p:nvSpPr>
            <p:cNvPr id="31" name="Rectángulo 30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CCEC379-B7E8-0EE8-93E9-B8A08559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1" y="4543422"/>
            <a:ext cx="11389238" cy="2058295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EC54C186-EFE0-7FAA-AE8C-20805DA60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02" y="256282"/>
            <a:ext cx="3248830" cy="42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-1382" y="0"/>
            <a:ext cx="138542" cy="6858000"/>
            <a:chOff x="-1382" y="0"/>
            <a:chExt cx="110438" cy="6858000"/>
          </a:xfrm>
        </p:grpSpPr>
        <p:sp>
          <p:nvSpPr>
            <p:cNvPr id="15" name="Rectángulo 14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066099" y="0"/>
            <a:ext cx="138542" cy="6858000"/>
            <a:chOff x="-1382" y="0"/>
            <a:chExt cx="110438" cy="6858000"/>
          </a:xfrm>
        </p:grpSpPr>
        <p:sp>
          <p:nvSpPr>
            <p:cNvPr id="31" name="Rectángulo 30"/>
            <p:cNvSpPr/>
            <p:nvPr/>
          </p:nvSpPr>
          <p:spPr>
            <a:xfrm>
              <a:off x="0" y="0"/>
              <a:ext cx="109056" cy="15990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-2" y="1599096"/>
              <a:ext cx="109058" cy="156035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0" y="3159448"/>
              <a:ext cx="109056" cy="11409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691" y="4300354"/>
              <a:ext cx="109057" cy="11409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0" y="6135130"/>
              <a:ext cx="106984" cy="72287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-1382" y="5443318"/>
              <a:ext cx="108366" cy="6918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E6CC2A8-50D5-21B4-23E1-6365379D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15" y="4647120"/>
            <a:ext cx="11289095" cy="2040197"/>
          </a:xfrm>
          <a:prstGeom prst="rect">
            <a:avLst/>
          </a:prstGeom>
        </p:spPr>
      </p:pic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3967FAAA-400A-7B3B-8F21-D0E38882B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04" y="170683"/>
            <a:ext cx="3186870" cy="43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9605582-6BD3-764F-9EC4-D78B011C859D}"/>
              </a:ext>
            </a:extLst>
          </p:cNvPr>
          <p:cNvSpPr txBox="1">
            <a:spLocks/>
          </p:cNvSpPr>
          <p:nvPr/>
        </p:nvSpPr>
        <p:spPr>
          <a:xfrm>
            <a:off x="3043642" y="785423"/>
            <a:ext cx="5563148" cy="488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2400" b="1" i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Actividades realizadas en cada sede</a:t>
            </a:r>
            <a:endParaRPr lang="es-CO" sz="12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267CAC-993B-CC45-BBB1-CB0F8E68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03" y="1349222"/>
            <a:ext cx="6568627" cy="48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BF7501DC-B08E-DA09-7ABD-8612EE557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45" y="154543"/>
            <a:ext cx="5885244" cy="6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35EAADD-D218-1640-93EF-41C7EBB5E849}"/>
              </a:ext>
            </a:extLst>
          </p:cNvPr>
          <p:cNvSpPr txBox="1">
            <a:spLocks/>
          </p:cNvSpPr>
          <p:nvPr/>
        </p:nvSpPr>
        <p:spPr>
          <a:xfrm>
            <a:off x="2349915" y="2120453"/>
            <a:ext cx="6995211" cy="2302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6000" b="1" dirty="0">
                <a:solidFill>
                  <a:srgbClr val="00B0F0"/>
                </a:solidFill>
                <a:latin typeface="Helvetica" panose="020B0604020202020204" pitchFamily="34" charset="0"/>
              </a:rPr>
              <a:t>Resultado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6000" b="1" dirty="0">
                <a:solidFill>
                  <a:srgbClr val="00B0F0"/>
                </a:solidFill>
                <a:latin typeface="Helvetica" panose="020B0604020202020204" pitchFamily="34" charset="0"/>
              </a:rPr>
              <a:t>Global</a:t>
            </a:r>
            <a:endParaRPr lang="es-CO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1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8F8139B-60EB-9628-DC28-FBE84AC7E23E}"/>
              </a:ext>
            </a:extLst>
          </p:cNvPr>
          <p:cNvGrpSpPr/>
          <p:nvPr/>
        </p:nvGrpSpPr>
        <p:grpSpPr>
          <a:xfrm>
            <a:off x="8527600" y="2347218"/>
            <a:ext cx="3441700" cy="1665669"/>
            <a:chOff x="0" y="0"/>
            <a:chExt cx="3441700" cy="1665669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6298F6F-BCAA-B640-93D3-1BC735905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50" y="459169"/>
              <a:ext cx="2057400" cy="1206500"/>
            </a:xfrm>
            <a:custGeom>
              <a:avLst/>
              <a:gdLst>
                <a:gd name="T0" fmla="*/ 4605 w 4606"/>
                <a:gd name="T1" fmla="*/ 3031 h 3032"/>
                <a:gd name="T2" fmla="*/ 0 w 4606"/>
                <a:gd name="T3" fmla="*/ 3031 h 3032"/>
                <a:gd name="T4" fmla="*/ 0 w 4606"/>
                <a:gd name="T5" fmla="*/ 0 h 3032"/>
                <a:gd name="T6" fmla="*/ 4605 w 4606"/>
                <a:gd name="T7" fmla="*/ 0 h 3032"/>
                <a:gd name="T8" fmla="*/ 4605 w 4606"/>
                <a:gd name="T9" fmla="*/ 3031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6" h="3032">
                  <a:moveTo>
                    <a:pt x="4605" y="3031"/>
                  </a:moveTo>
                  <a:lnTo>
                    <a:pt x="0" y="3031"/>
                  </a:lnTo>
                  <a:lnTo>
                    <a:pt x="0" y="0"/>
                  </a:lnTo>
                  <a:lnTo>
                    <a:pt x="4605" y="0"/>
                  </a:lnTo>
                  <a:lnTo>
                    <a:pt x="4605" y="303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79%</a:t>
              </a:r>
            </a:p>
          </p:txBody>
        </p:sp>
        <p:sp>
          <p:nvSpPr>
            <p:cNvPr id="18" name="CuadroTexto 8">
              <a:extLst>
                <a:ext uri="{FF2B5EF4-FFF2-40B4-BE49-F238E27FC236}">
                  <a16:creationId xmlns:a16="http://schemas.microsoft.com/office/drawing/2014/main" id="{32A9C85C-A42B-758A-C421-AAC91E46DDA2}"/>
                </a:ext>
              </a:extLst>
            </p:cNvPr>
            <p:cNvSpPr txBox="1"/>
            <p:nvPr/>
          </p:nvSpPr>
          <p:spPr>
            <a:xfrm>
              <a:off x="0" y="0"/>
              <a:ext cx="3441700" cy="3175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1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PROMEDIO GESTIÒN INPEC A </a:t>
              </a: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sz="11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 NOV.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5FE271F-DD34-BFE2-916A-64DB2441808F}"/>
              </a:ext>
            </a:extLst>
          </p:cNvPr>
          <p:cNvGrpSpPr/>
          <p:nvPr/>
        </p:nvGrpSpPr>
        <p:grpSpPr>
          <a:xfrm>
            <a:off x="8000585" y="-77313"/>
            <a:ext cx="3968715" cy="2099066"/>
            <a:chOff x="3977171" y="-568336"/>
            <a:chExt cx="3968715" cy="2099066"/>
          </a:xfrm>
        </p:grpSpPr>
        <p:sp>
          <p:nvSpPr>
            <p:cNvPr id="25" name="Resultado general para los doce centros de trabajo">
              <a:extLst>
                <a:ext uri="{FF2B5EF4-FFF2-40B4-BE49-F238E27FC236}">
                  <a16:creationId xmlns:a16="http://schemas.microsoft.com/office/drawing/2014/main" id="{CB648C34-3817-B1A7-7B7D-FB7E85721EE7}"/>
                </a:ext>
              </a:extLst>
            </p:cNvPr>
            <p:cNvSpPr txBox="1"/>
            <p:nvPr/>
          </p:nvSpPr>
          <p:spPr>
            <a:xfrm>
              <a:off x="3977171" y="438123"/>
              <a:ext cx="3968715" cy="10926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2860" rIns="22860" anchor="ctr">
              <a:spAutoFit/>
            </a:bodyPr>
            <a:lstStyle>
              <a:lvl1pPr algn="l" defTabSz="1828433">
                <a:defRPr sz="2600" b="0" spc="100">
                  <a:solidFill>
                    <a:srgbClr val="5E5E5E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s-ES_tradnl" sz="1300" b="1" dirty="0"/>
                <a:t>Resultado general para las seis regionales</a:t>
              </a:r>
            </a:p>
            <a:p>
              <a:r>
                <a:rPr lang="es-ES_tradnl" sz="1300" b="1" dirty="0"/>
                <a:t>Indicadores de desempeño:</a:t>
              </a:r>
            </a:p>
            <a:p>
              <a:r>
                <a:rPr lang="es-ES_tradnl" sz="1300" b="1" dirty="0"/>
                <a:t>-Estructura</a:t>
              </a:r>
            </a:p>
            <a:p>
              <a:r>
                <a:rPr lang="es-ES_tradnl" sz="1300" b="1" dirty="0"/>
                <a:t>-Proceso</a:t>
              </a:r>
            </a:p>
            <a:p>
              <a:r>
                <a:rPr lang="es-ES_tradnl" sz="1300" b="1" dirty="0"/>
                <a:t>-Resultado</a:t>
              </a:r>
            </a:p>
          </p:txBody>
        </p:sp>
        <p:sp>
          <p:nvSpPr>
            <p:cNvPr id="26" name="KPI: General de la Criticidad">
              <a:extLst>
                <a:ext uri="{FF2B5EF4-FFF2-40B4-BE49-F238E27FC236}">
                  <a16:creationId xmlns:a16="http://schemas.microsoft.com/office/drawing/2014/main" id="{49C5180A-CD9C-5B27-8328-E714977A64B2}"/>
                </a:ext>
              </a:extLst>
            </p:cNvPr>
            <p:cNvSpPr txBox="1"/>
            <p:nvPr/>
          </p:nvSpPr>
          <p:spPr>
            <a:xfrm>
              <a:off x="4392288" y="-568336"/>
              <a:ext cx="2965235" cy="1124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2860" rIns="22860">
              <a:spAutoFit/>
            </a:bodyPr>
            <a:lstStyle>
              <a:lvl1pPr algn="l" defTabSz="1828433">
                <a:lnSpc>
                  <a:spcPts val="10000"/>
                </a:lnSpc>
                <a:defRPr sz="6600">
                  <a:solidFill>
                    <a:srgbClr val="08204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b="1" dirty="0"/>
                <a:t>KPI: General </a:t>
              </a:r>
              <a:r>
                <a:rPr lang="es-ES" sz="2000" b="1" dirty="0"/>
                <a:t>del SGSST</a:t>
              </a:r>
              <a:endParaRPr sz="2000" b="1" dirty="0"/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ED353B7-CE85-2E4B-97D1-2DB2B6C90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372921"/>
              </p:ext>
            </p:extLst>
          </p:nvPr>
        </p:nvGraphicFramePr>
        <p:xfrm>
          <a:off x="396374" y="238765"/>
          <a:ext cx="8602595" cy="624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1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44FC4D4-17BB-7E4F-986C-EB224D346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6" y="2599"/>
            <a:ext cx="4317083" cy="6478092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E35EAADD-D218-1640-93EF-41C7EBB5E849}"/>
              </a:ext>
            </a:extLst>
          </p:cNvPr>
          <p:cNvSpPr txBox="1">
            <a:spLocks/>
          </p:cNvSpPr>
          <p:nvPr/>
        </p:nvSpPr>
        <p:spPr>
          <a:xfrm>
            <a:off x="4103345" y="1822278"/>
            <a:ext cx="6995211" cy="2302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6000" b="1" dirty="0">
                <a:solidFill>
                  <a:srgbClr val="7030A0"/>
                </a:solidFill>
                <a:latin typeface="Helvetica" panose="020B0604020202020204" pitchFamily="34" charset="0"/>
              </a:rPr>
              <a:t>Resultados por Regionales y ERONES</a:t>
            </a:r>
            <a:endParaRPr lang="es-CO" sz="3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4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AE3AF3B4-9993-9947-ACDD-688BD6B10937}"/>
              </a:ext>
            </a:extLst>
          </p:cNvPr>
          <p:cNvSpPr txBox="1">
            <a:spLocks/>
          </p:cNvSpPr>
          <p:nvPr/>
        </p:nvSpPr>
        <p:spPr>
          <a:xfrm>
            <a:off x="965603" y="1374775"/>
            <a:ext cx="10521547" cy="7537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4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oficinas regionales</a:t>
            </a:r>
            <a:endParaRPr lang="es-CO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6C46556-C9E8-83A0-5C90-C2CFA47FE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89959"/>
              </p:ext>
            </p:extLst>
          </p:nvPr>
        </p:nvGraphicFramePr>
        <p:xfrm>
          <a:off x="1176671" y="2282915"/>
          <a:ext cx="9262726" cy="2798517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604756">
                  <a:extLst>
                    <a:ext uri="{9D8B030D-6E8A-4147-A177-3AD203B41FA5}">
                      <a16:colId xmlns:a16="http://schemas.microsoft.com/office/drawing/2014/main" val="2344801139"/>
                    </a:ext>
                  </a:extLst>
                </a:gridCol>
                <a:gridCol w="1289589">
                  <a:extLst>
                    <a:ext uri="{9D8B030D-6E8A-4147-A177-3AD203B41FA5}">
                      <a16:colId xmlns:a16="http://schemas.microsoft.com/office/drawing/2014/main" val="3276189193"/>
                    </a:ext>
                  </a:extLst>
                </a:gridCol>
                <a:gridCol w="1289589">
                  <a:extLst>
                    <a:ext uri="{9D8B030D-6E8A-4147-A177-3AD203B41FA5}">
                      <a16:colId xmlns:a16="http://schemas.microsoft.com/office/drawing/2014/main" val="1694706379"/>
                    </a:ext>
                  </a:extLst>
                </a:gridCol>
                <a:gridCol w="1078792">
                  <a:extLst>
                    <a:ext uri="{9D8B030D-6E8A-4147-A177-3AD203B41FA5}">
                      <a16:colId xmlns:a16="http://schemas.microsoft.com/office/drawing/2014/main" val="3119070249"/>
                    </a:ext>
                  </a:extLst>
                </a:gridCol>
              </a:tblGrid>
              <a:tr h="393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  <a:latin typeface="Helvetica" pitchFamily="2" charset="0"/>
                        </a:rPr>
                        <a:t>Centro de trabajo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Helvetica" pitchFamily="2" charset="0"/>
                        </a:rPr>
                        <a:t>Modalidad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Helvetica" pitchFamily="2" charset="0"/>
                        </a:rPr>
                        <a:t>Fecha visita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Helvetica" pitchFamily="2" charset="0"/>
                        </a:rPr>
                        <a:t>Calificación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6091191"/>
                  </a:ext>
                </a:extLst>
              </a:tr>
              <a:tr h="3937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  <a:latin typeface="Helvetica" pitchFamily="2" charset="0"/>
                        </a:rPr>
                        <a:t>Regional Oriente - Bucaramanga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Helvetica" pitchFamily="2" charset="0"/>
                        </a:rPr>
                        <a:t>PRESENCIAL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 pitchFamily="2" charset="0"/>
                        </a:rPr>
                        <a:t>16 y 17 Mayo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Helvetica" pitchFamily="2" charset="0"/>
                        </a:rPr>
                        <a:t>69%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190707"/>
                  </a:ext>
                </a:extLst>
              </a:tr>
              <a:tr h="3937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>
                          <a:effectLst/>
                          <a:latin typeface="Helvetica" pitchFamily="2" charset="0"/>
                        </a:rPr>
                        <a:t>Regional Norte - Barranquilla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Helvetica" pitchFamily="2" charset="0"/>
                        </a:rPr>
                        <a:t>PRESENCIAL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 pitchFamily="2" charset="0"/>
                        </a:rPr>
                        <a:t>23 y 24 Mayo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Helvetica" pitchFamily="2" charset="0"/>
                        </a:rPr>
                        <a:t>78%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018301"/>
                  </a:ext>
                </a:extLst>
              </a:tr>
              <a:tr h="3937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  <a:latin typeface="Helvetica" pitchFamily="2" charset="0"/>
                        </a:rPr>
                        <a:t>Regional Viejo Caldas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Helvetica" pitchFamily="2" charset="0"/>
                        </a:rPr>
                        <a:t>PRESENCIAL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 pitchFamily="2" charset="0"/>
                        </a:rPr>
                        <a:t>6 y 7 Junio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itchFamily="2" charset="0"/>
                        </a:rPr>
                        <a:t>87%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1844262"/>
                  </a:ext>
                </a:extLst>
              </a:tr>
              <a:tr h="3937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  <a:latin typeface="Helvetica" pitchFamily="2" charset="0"/>
                        </a:rPr>
                        <a:t>500 Regional Noreste – Medellín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Helvetica" pitchFamily="2" charset="0"/>
                        </a:rPr>
                        <a:t>PRESENCIAL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Helvetica" pitchFamily="2" charset="0"/>
                        </a:rPr>
                        <a:t>18-19 agosto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itchFamily="2" charset="0"/>
                        </a:rPr>
                        <a:t>100%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6236695"/>
                  </a:ext>
                </a:extLst>
              </a:tr>
              <a:tr h="3937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  <a:latin typeface="Helvetica" pitchFamily="2" charset="0"/>
                        </a:rPr>
                        <a:t>200 Regional Occidente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Helvetica" pitchFamily="2" charset="0"/>
                        </a:rPr>
                        <a:t>PRESENCIAL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 pitchFamily="2" charset="0"/>
                        </a:rPr>
                        <a:t>29-30 agosto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itchFamily="2" charset="0"/>
                        </a:rPr>
                        <a:t>90%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045370"/>
                  </a:ext>
                </a:extLst>
              </a:tr>
              <a:tr h="3937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  <a:latin typeface="Helvetica" pitchFamily="2" charset="0"/>
                        </a:rPr>
                        <a:t>100 Regional Central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  <a:latin typeface="Helvetica" pitchFamily="2" charset="0"/>
                        </a:rPr>
                        <a:t>PRESENCIAL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 pitchFamily="2" charset="0"/>
                        </a:rPr>
                        <a:t>10-11 agosto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Helvetica" pitchFamily="2" charset="0"/>
                        </a:rPr>
                        <a:t>93%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071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6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09727DC-17BD-7647-8E11-F5EA36EFC96A}"/>
              </a:ext>
            </a:extLst>
          </p:cNvPr>
          <p:cNvSpPr txBox="1">
            <a:spLocks/>
          </p:cNvSpPr>
          <p:nvPr/>
        </p:nvSpPr>
        <p:spPr>
          <a:xfrm>
            <a:off x="-41546" y="2160163"/>
            <a:ext cx="2770641" cy="7537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2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 Oriente</a:t>
            </a:r>
            <a:endParaRPr lang="es-CO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0E6B27-F476-FE58-97DD-1F90FF8A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196" y="597198"/>
            <a:ext cx="8215278" cy="52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531" y="633412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¡Más que aliados, somos </a:t>
            </a:r>
            <a:r>
              <a:rPr lang="es-E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s-ES" b="1" i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s-ES" b="1" i="1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s-E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s-ES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s-ES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s-C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" y="6480691"/>
            <a:ext cx="7763139" cy="138543"/>
            <a:chOff x="1" y="6480691"/>
            <a:chExt cx="7763139" cy="138543"/>
          </a:xfrm>
        </p:grpSpPr>
        <p:grpSp>
          <p:nvGrpSpPr>
            <p:cNvPr id="2" name="Grupo 1"/>
            <p:cNvGrpSpPr/>
            <p:nvPr/>
          </p:nvGrpSpPr>
          <p:grpSpPr>
            <a:xfrm rot="5400000">
              <a:off x="3731204" y="2749488"/>
              <a:ext cx="138543" cy="7600950"/>
              <a:chOff x="-1383" y="-571500"/>
              <a:chExt cx="110439" cy="7600950"/>
            </a:xfrm>
          </p:grpSpPr>
          <p:sp>
            <p:nvSpPr>
              <p:cNvPr id="3" name="Rectángulo 2"/>
              <p:cNvSpPr/>
              <p:nvPr/>
            </p:nvSpPr>
            <p:spPr>
              <a:xfrm>
                <a:off x="-1383" y="-571500"/>
                <a:ext cx="108366" cy="19618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1383" y="1390386"/>
                <a:ext cx="108367" cy="176906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-1383" y="3159449"/>
                <a:ext cx="110439" cy="11409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Rectángulo 5"/>
              <p:cNvSpPr/>
              <p:nvPr/>
            </p:nvSpPr>
            <p:spPr>
              <a:xfrm>
                <a:off x="-1383" y="4300355"/>
                <a:ext cx="109749" cy="1140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-1381" y="6264298"/>
                <a:ext cx="106985" cy="76515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-1382" y="5443319"/>
                <a:ext cx="106983" cy="8189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20" name="Rectángulo redondeado 19"/>
            <p:cNvSpPr/>
            <p:nvPr/>
          </p:nvSpPr>
          <p:spPr>
            <a:xfrm>
              <a:off x="7489297" y="6480691"/>
              <a:ext cx="273843" cy="1342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E0665BC-7A19-054B-A462-4FF3B4A5FC97}"/>
              </a:ext>
            </a:extLst>
          </p:cNvPr>
          <p:cNvSpPr txBox="1">
            <a:spLocks/>
          </p:cNvSpPr>
          <p:nvPr/>
        </p:nvSpPr>
        <p:spPr>
          <a:xfrm>
            <a:off x="406726" y="2194887"/>
            <a:ext cx="2577029" cy="14627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 Regional Norte</a:t>
            </a:r>
            <a:endParaRPr lang="es-C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2370A0-6331-C743-3C00-C6FC0EC8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88" y="782392"/>
            <a:ext cx="8388808" cy="47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1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253</Words>
  <Application>Microsoft Office PowerPoint</Application>
  <PresentationFormat>Panorámica</PresentationFormat>
  <Paragraphs>65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Grupo K&amp;C Consultores SAS</dc:creator>
  <cp:lastModifiedBy>KATHERINE MARCELA GOMEZ LOPEZ</cp:lastModifiedBy>
  <cp:revision>88</cp:revision>
  <dcterms:created xsi:type="dcterms:W3CDTF">2021-02-03T20:34:51Z</dcterms:created>
  <dcterms:modified xsi:type="dcterms:W3CDTF">2023-06-05T21:28:56Z</dcterms:modified>
</cp:coreProperties>
</file>