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4" r:id="rId2"/>
    <p:sldId id="359" r:id="rId3"/>
    <p:sldId id="363" r:id="rId4"/>
    <p:sldId id="360" r:id="rId5"/>
    <p:sldId id="361" r:id="rId6"/>
    <p:sldId id="362" r:id="rId7"/>
    <p:sldId id="364" r:id="rId8"/>
    <p:sldId id="371" r:id="rId9"/>
    <p:sldId id="370" r:id="rId10"/>
    <p:sldId id="365" r:id="rId11"/>
    <p:sldId id="366" r:id="rId12"/>
    <p:sldId id="367" r:id="rId13"/>
    <p:sldId id="368" r:id="rId14"/>
    <p:sldId id="369" r:id="rId15"/>
    <p:sldId id="372" r:id="rId16"/>
    <p:sldId id="375" r:id="rId17"/>
    <p:sldId id="373" r:id="rId18"/>
    <p:sldId id="374" r:id="rId19"/>
    <p:sldId id="377" r:id="rId20"/>
    <p:sldId id="380" r:id="rId21"/>
    <p:sldId id="379" r:id="rId22"/>
    <p:sldId id="357" r:id="rId23"/>
  </p:sldIdLst>
  <p:sldSz cx="5400675" cy="3600450"/>
  <p:notesSz cx="7011988" cy="11115675"/>
  <p:defaultTextStyle>
    <a:defPPr>
      <a:defRPr lang="es-CO"/>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4">
          <p15:clr>
            <a:srgbClr val="A4A3A4"/>
          </p15:clr>
        </p15:guide>
        <p15:guide id="2" pos="1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B"/>
    <a:srgbClr val="CAE5EE"/>
    <a:srgbClr val="D3EAF1"/>
    <a:srgbClr val="FFFFCC"/>
    <a:srgbClr val="FF3B3B"/>
    <a:srgbClr val="FFFF99"/>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89" autoAdjust="0"/>
  </p:normalViewPr>
  <p:slideViewPr>
    <p:cSldViewPr>
      <p:cViewPr varScale="1">
        <p:scale>
          <a:sx n="222" d="100"/>
          <a:sy n="222" d="100"/>
        </p:scale>
        <p:origin x="-1344" y="-96"/>
      </p:cViewPr>
      <p:guideLst>
        <p:guide orient="horz" pos="1134"/>
        <p:guide pos="170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528" cy="555784"/>
          </a:xfrm>
          <a:prstGeom prst="rect">
            <a:avLst/>
          </a:prstGeom>
        </p:spPr>
        <p:txBody>
          <a:bodyPr vert="horz" lIns="99112" tIns="49556" rIns="99112" bIns="49556" rtlCol="0"/>
          <a:lstStyle>
            <a:lvl1pPr algn="l">
              <a:defRPr sz="1300"/>
            </a:lvl1pPr>
          </a:lstStyle>
          <a:p>
            <a:endParaRPr lang="es-CO"/>
          </a:p>
        </p:txBody>
      </p:sp>
      <p:sp>
        <p:nvSpPr>
          <p:cNvPr id="3" name="2 Marcador de fecha"/>
          <p:cNvSpPr>
            <a:spLocks noGrp="1"/>
          </p:cNvSpPr>
          <p:nvPr>
            <p:ph type="dt" idx="1"/>
          </p:nvPr>
        </p:nvSpPr>
        <p:spPr>
          <a:xfrm>
            <a:off x="3971838" y="0"/>
            <a:ext cx="3038528" cy="555784"/>
          </a:xfrm>
          <a:prstGeom prst="rect">
            <a:avLst/>
          </a:prstGeom>
        </p:spPr>
        <p:txBody>
          <a:bodyPr vert="horz" lIns="99112" tIns="49556" rIns="99112" bIns="49556" rtlCol="0"/>
          <a:lstStyle>
            <a:lvl1pPr algn="r">
              <a:defRPr sz="1300"/>
            </a:lvl1pPr>
          </a:lstStyle>
          <a:p>
            <a:fld id="{3CA637C7-F806-4C2F-983D-A6B9F4D5B80F}" type="datetimeFigureOut">
              <a:rPr lang="es-CO" smtClean="0"/>
              <a:t>13/04/2018</a:t>
            </a:fld>
            <a:endParaRPr lang="es-CO"/>
          </a:p>
        </p:txBody>
      </p:sp>
      <p:sp>
        <p:nvSpPr>
          <p:cNvPr id="4" name="3 Marcador de imagen de diapositiva"/>
          <p:cNvSpPr>
            <a:spLocks noGrp="1" noRot="1" noChangeAspect="1"/>
          </p:cNvSpPr>
          <p:nvPr>
            <p:ph type="sldImg" idx="2"/>
          </p:nvPr>
        </p:nvSpPr>
        <p:spPr>
          <a:xfrm>
            <a:off x="379413" y="833438"/>
            <a:ext cx="6253162" cy="4168775"/>
          </a:xfrm>
          <a:prstGeom prst="rect">
            <a:avLst/>
          </a:prstGeom>
          <a:noFill/>
          <a:ln w="12700">
            <a:solidFill>
              <a:prstClr val="black"/>
            </a:solidFill>
          </a:ln>
        </p:spPr>
        <p:txBody>
          <a:bodyPr vert="horz" lIns="99112" tIns="49556" rIns="99112" bIns="49556" rtlCol="0" anchor="ctr"/>
          <a:lstStyle/>
          <a:p>
            <a:endParaRPr lang="es-CO"/>
          </a:p>
        </p:txBody>
      </p:sp>
      <p:sp>
        <p:nvSpPr>
          <p:cNvPr id="5" name="4 Marcador de notas"/>
          <p:cNvSpPr>
            <a:spLocks noGrp="1"/>
          </p:cNvSpPr>
          <p:nvPr>
            <p:ph type="body" sz="quarter" idx="3"/>
          </p:nvPr>
        </p:nvSpPr>
        <p:spPr>
          <a:xfrm>
            <a:off x="701200" y="5279946"/>
            <a:ext cx="5609590" cy="5002054"/>
          </a:xfrm>
          <a:prstGeom prst="rect">
            <a:avLst/>
          </a:prstGeom>
        </p:spPr>
        <p:txBody>
          <a:bodyPr vert="horz" lIns="99112" tIns="49556" rIns="99112" bIns="4955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10557962"/>
            <a:ext cx="3038528" cy="555784"/>
          </a:xfrm>
          <a:prstGeom prst="rect">
            <a:avLst/>
          </a:prstGeom>
        </p:spPr>
        <p:txBody>
          <a:bodyPr vert="horz" lIns="99112" tIns="49556" rIns="99112" bIns="49556" rtlCol="0" anchor="b"/>
          <a:lstStyle>
            <a:lvl1pPr algn="l">
              <a:defRPr sz="1300"/>
            </a:lvl1pPr>
          </a:lstStyle>
          <a:p>
            <a:endParaRPr lang="es-CO"/>
          </a:p>
        </p:txBody>
      </p:sp>
      <p:sp>
        <p:nvSpPr>
          <p:cNvPr id="7" name="6 Marcador de número de diapositiva"/>
          <p:cNvSpPr>
            <a:spLocks noGrp="1"/>
          </p:cNvSpPr>
          <p:nvPr>
            <p:ph type="sldNum" sz="quarter" idx="5"/>
          </p:nvPr>
        </p:nvSpPr>
        <p:spPr>
          <a:xfrm>
            <a:off x="3971838" y="10557962"/>
            <a:ext cx="3038528" cy="555784"/>
          </a:xfrm>
          <a:prstGeom prst="rect">
            <a:avLst/>
          </a:prstGeom>
        </p:spPr>
        <p:txBody>
          <a:bodyPr vert="horz" lIns="99112" tIns="49556" rIns="99112" bIns="49556" rtlCol="0" anchor="b"/>
          <a:lstStyle>
            <a:lvl1pPr algn="r">
              <a:defRPr sz="1300"/>
            </a:lvl1pPr>
          </a:lstStyle>
          <a:p>
            <a:fld id="{383DB8A0-7838-41C6-862D-1C220D4C1785}" type="slidenum">
              <a:rPr lang="es-CO" smtClean="0"/>
              <a:t>‹Nº›</a:t>
            </a:fld>
            <a:endParaRPr lang="es-CO"/>
          </a:p>
        </p:txBody>
      </p:sp>
    </p:spTree>
    <p:extLst>
      <p:ext uri="{BB962C8B-B14F-4D97-AF65-F5344CB8AC3E}">
        <p14:creationId xmlns:p14="http://schemas.microsoft.com/office/powerpoint/2010/main" val="144231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2</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11</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12</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13</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14</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15</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16</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17</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18</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3</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4</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5</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6</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7</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8</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9</a:t>
            </a:fld>
            <a:endParaRPr lang="es-CO"/>
          </a:p>
        </p:txBody>
      </p:sp>
    </p:spTree>
    <p:extLst>
      <p:ext uri="{BB962C8B-B14F-4D97-AF65-F5344CB8AC3E}">
        <p14:creationId xmlns:p14="http://schemas.microsoft.com/office/powerpoint/2010/main" val="339862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83DB8A0-7838-41C6-862D-1C220D4C1785}" type="slidenum">
              <a:rPr lang="es-CO" smtClean="0"/>
              <a:t>10</a:t>
            </a:fld>
            <a:endParaRPr lang="es-CO"/>
          </a:p>
        </p:txBody>
      </p:sp>
    </p:spTree>
    <p:extLst>
      <p:ext uri="{BB962C8B-B14F-4D97-AF65-F5344CB8AC3E}">
        <p14:creationId xmlns:p14="http://schemas.microsoft.com/office/powerpoint/2010/main" val="339862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05051" y="1118473"/>
            <a:ext cx="4590574" cy="771763"/>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810101" y="2040255"/>
            <a:ext cx="3780473" cy="920115"/>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2642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452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915489" y="144185"/>
            <a:ext cx="1215152" cy="3072051"/>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270034" y="144185"/>
            <a:ext cx="3555444" cy="30720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727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7182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26616" y="2313623"/>
            <a:ext cx="4590574" cy="715089"/>
          </a:xfrm>
        </p:spPr>
        <p:txBody>
          <a:bodyPr anchor="t"/>
          <a:lstStyle>
            <a:lvl1pPr algn="l">
              <a:defRPr sz="23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26616" y="1526025"/>
            <a:ext cx="4590574" cy="787598"/>
          </a:xfrm>
        </p:spPr>
        <p:txBody>
          <a:bodyPr anchor="b"/>
          <a:lstStyle>
            <a:lvl1pPr marL="0" indent="0">
              <a:buNone/>
              <a:defRPr sz="1100">
                <a:solidFill>
                  <a:schemeClr val="tx1">
                    <a:tint val="75000"/>
                  </a:schemeClr>
                </a:solidFill>
              </a:defRPr>
            </a:lvl1pPr>
            <a:lvl2pPr marL="257175" indent="0">
              <a:buNone/>
              <a:defRPr sz="10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0601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270034" y="840105"/>
            <a:ext cx="2385298" cy="2376131"/>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2745343" y="840105"/>
            <a:ext cx="2385298" cy="2376131"/>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4278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270034" y="805934"/>
            <a:ext cx="2386236" cy="335875"/>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70034" y="1141809"/>
            <a:ext cx="2386236" cy="2074426"/>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2743468" y="805934"/>
            <a:ext cx="2387173" cy="335875"/>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2743468" y="1141809"/>
            <a:ext cx="2387173" cy="2074426"/>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8958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3575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0071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70034" y="143351"/>
            <a:ext cx="1776785" cy="610076"/>
          </a:xfrm>
        </p:spPr>
        <p:txBody>
          <a:bodyPr anchor="b"/>
          <a:lstStyle>
            <a:lvl1pPr algn="l">
              <a:defRPr sz="11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111514" y="143352"/>
            <a:ext cx="3019127" cy="3072884"/>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270034" y="753428"/>
            <a:ext cx="1776785" cy="2462808"/>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2257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58570" y="2520315"/>
            <a:ext cx="3240405" cy="297537"/>
          </a:xfrm>
        </p:spPr>
        <p:txBody>
          <a:bodyPr anchor="b"/>
          <a:lstStyle>
            <a:lvl1pPr algn="l">
              <a:defRPr sz="11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058570" y="321707"/>
            <a:ext cx="3240405" cy="2160270"/>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endParaRPr lang="es-CO"/>
          </a:p>
        </p:txBody>
      </p:sp>
      <p:sp>
        <p:nvSpPr>
          <p:cNvPr id="4" name="3 Marcador de texto"/>
          <p:cNvSpPr>
            <a:spLocks noGrp="1"/>
          </p:cNvSpPr>
          <p:nvPr>
            <p:ph type="body" sz="half" idx="2"/>
          </p:nvPr>
        </p:nvSpPr>
        <p:spPr>
          <a:xfrm>
            <a:off x="1058570" y="2817852"/>
            <a:ext cx="3240405" cy="422553"/>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128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70034" y="144185"/>
            <a:ext cx="4860608" cy="600075"/>
          </a:xfrm>
          <a:prstGeom prst="rect">
            <a:avLst/>
          </a:prstGeom>
        </p:spPr>
        <p:txBody>
          <a:bodyPr vert="horz" lIns="51435" tIns="25718" rIns="51435" bIns="25718"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270034" y="840105"/>
            <a:ext cx="4860608" cy="2376131"/>
          </a:xfrm>
          <a:prstGeom prst="rect">
            <a:avLst/>
          </a:prstGeom>
        </p:spPr>
        <p:txBody>
          <a:bodyPr vert="horz" lIns="51435" tIns="25718" rIns="51435" bIns="2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270033" y="3337084"/>
            <a:ext cx="1260158" cy="191691"/>
          </a:xfrm>
          <a:prstGeom prst="rect">
            <a:avLst/>
          </a:prstGeom>
        </p:spPr>
        <p:txBody>
          <a:bodyPr vert="horz" lIns="51435" tIns="25718" rIns="51435" bIns="25718" rtlCol="0" anchor="ctr"/>
          <a:lstStyle>
            <a:lvl1pPr algn="l">
              <a:defRPr sz="700">
                <a:solidFill>
                  <a:schemeClr val="tx1">
                    <a:tint val="75000"/>
                  </a:schemeClr>
                </a:solidFill>
              </a:defRPr>
            </a:lvl1pPr>
          </a:lstStyle>
          <a:p>
            <a:fld id="{C26F7381-D0B2-4A25-9E9A-C7CBC8694894}" type="datetimeFigureOut">
              <a:rPr lang="es-CO" smtClean="0">
                <a:solidFill>
                  <a:prstClr val="black">
                    <a:tint val="75000"/>
                  </a:prstClr>
                </a:solidFill>
              </a:rPr>
              <a:pPr/>
              <a:t>13/04/2018</a:t>
            </a:fld>
            <a:endParaRPr lang="es-CO">
              <a:solidFill>
                <a:prstClr val="black">
                  <a:tint val="75000"/>
                </a:prstClr>
              </a:solidFill>
            </a:endParaRPr>
          </a:p>
        </p:txBody>
      </p:sp>
      <p:sp>
        <p:nvSpPr>
          <p:cNvPr id="5" name="4 Marcador de pie de página"/>
          <p:cNvSpPr>
            <a:spLocks noGrp="1"/>
          </p:cNvSpPr>
          <p:nvPr>
            <p:ph type="ftr" sz="quarter" idx="3"/>
          </p:nvPr>
        </p:nvSpPr>
        <p:spPr>
          <a:xfrm>
            <a:off x="1845231" y="3337084"/>
            <a:ext cx="1710214" cy="191691"/>
          </a:xfrm>
          <a:prstGeom prst="rect">
            <a:avLst/>
          </a:prstGeom>
        </p:spPr>
        <p:txBody>
          <a:bodyPr vert="horz" lIns="51435" tIns="25718" rIns="51435" bIns="25718" rtlCol="0" anchor="ctr"/>
          <a:lstStyle>
            <a:lvl1pPr algn="ctr">
              <a:defRPr sz="7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3870484" y="3337084"/>
            <a:ext cx="1260158" cy="191691"/>
          </a:xfrm>
          <a:prstGeom prst="rect">
            <a:avLst/>
          </a:prstGeom>
        </p:spPr>
        <p:txBody>
          <a:bodyPr vert="horz" lIns="51435" tIns="25718" rIns="51435" bIns="25718" rtlCol="0" anchor="ctr"/>
          <a:lstStyle>
            <a:lvl1pPr algn="r">
              <a:defRPr sz="700">
                <a:solidFill>
                  <a:schemeClr val="tx1">
                    <a:tint val="75000"/>
                  </a:schemeClr>
                </a:solidFill>
              </a:defRPr>
            </a:lvl1pPr>
          </a:lstStyle>
          <a:p>
            <a:fld id="{6DA1C36B-6EC0-4357-B337-523DCD6ED23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36431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14350" rtl="0" eaLnBrk="1" latinLnBrk="0" hangingPunct="1">
        <a:spcBef>
          <a:spcPct val="0"/>
        </a:spcBef>
        <a:buNone/>
        <a:defRPr sz="2500"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09" indent="-160734" algn="l" defTabSz="51435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s-CO"/>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comisionesdepersonal@inpec.gov.c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1" name="10 Rectángulo"/>
          <p:cNvSpPr/>
          <p:nvPr/>
        </p:nvSpPr>
        <p:spPr>
          <a:xfrm>
            <a:off x="88999" y="52982"/>
            <a:ext cx="5222676"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9"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8049" y="1230331"/>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81181" y="1218426"/>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672415" y="1236294"/>
            <a:ext cx="1229046" cy="12365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11569" y="1224161"/>
            <a:ext cx="1229046" cy="12365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8049" y="2279831"/>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81181" y="2279831"/>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672415" y="2261290"/>
            <a:ext cx="1229046" cy="1236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C:\Users\EJVELASCOA\Pictures\escudo.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11569" y="2267634"/>
            <a:ext cx="1229046" cy="1236507"/>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EJVELASCOA\Pictures\escudo.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31061" y="72760"/>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EJVELASCOA\Pictures\escudo.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404193" y="72760"/>
            <a:ext cx="1210617" cy="12179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EJVELASCOA\Pictures\escudo.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695427" y="74187"/>
            <a:ext cx="1229046" cy="12365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C:\Users\EJVELASCOA\Pictures\escudo.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034581" y="72439"/>
            <a:ext cx="1229046" cy="1236507"/>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4" descr="data:image/jpeg;base64,/9j/4AAQSkZJRgABAQAAAQABAAD/2wCEAAkGBxQTEhUUExQWFhQUGBkbGBcYGB4dGBceGhkZGBcbFxocICggGB4lHBYVITEiJSkrLi4uFx8zODMsNygtLisBCgoKDg0OGxAQGzcmICU0LCw0MCwsNCwsLTQ0LCwsLCwsLCwsLCwtLCwsLCwsLywsLCwsLCwsLCwsLCwsLCwsLP/AABEIAK8ArgMBEQACEQEDEQH/xAAbAAACAwEBAQAAAAAAAAAAAAAABgMEBQcCAf/EAEMQAAIBAgMFBQQIAwYGAwAAAAECAwARBBIhBQYxQVETImFxoTKBkbEUI0JSU5LB0WJygjNDc6Ky8QcVNNLh8BZUg//EABkBAAIDAQAAAAAAAAAAAAAAAAACAQMEBf/EADcRAAIBAgQCBwYFBQEBAAAAAAABAgMRBBIhMUFREyJhcYGR0TKhscHh8AUUI0JSM1NicqLxQ//aAAwDAQACEQMRAD8A7jQAUAFABQAUAFAHl3AFyQB40AZ8+2UHs3Y/AfGmyi5ijLtpzwAHrU5URmZWfaEh+2fdU2RF2RnFP99vzGiwXAYt/vt8TRYLkybTlH2r+dFkF2WotuMPaUHy0NRlJzF/D7UjbnlPj+9LlY10XgagkKACgAoAKACgAoAKACgAoAKAPjNbU6CgDJxu2QNIxf8AiPD3DnTKIrkY80zMbsSTTilHaG0ooReWRUHidT5DialRb2FlJR3Mdt5mcXw+HkkX8RyIo/zNx+FRKUIO0pa8lq/cKpSkrxjpz2Rl4reWb7WIwkXguaU+mlClf2YN+4Vya3kl7zPk3l67Qb+jC6e67U1qn9v/AK+hW6kP7n/P1Pi7y9NoSf1YUfo1Tap/b/6+hHSQ/uf8/UvYbeaX7OLwsnhIjRk+/hSNtbwfhZlilfaa+BrQ7xygXlwzFPxIGEqe8DUVCnTbspWfJ6D3mtXHTmtTU2ZtqCf+ykVj93gw81OtO4tbkxnGWzNfDYx4/ZOnQ8KRq46djcwO1FfQ91unI+RpGhky/UDBQAUAFABQAUAFABQBFicQqLdj+58qlK5Ddhcx2PaQ66LyH79adKwjdzNxuMSJC8jBVHEn9Oppkm9EK5JK7FXam8UjLmDDCwHhI4vNJ/hR8h4mozK+WKzP3LvZW5O128q7d33IT594FRiYIu/zmn+slPiL91PIXq1YeU/6kvBaL1ZmeJjH+mvF6sycdj5JjmlkZz/ESbeQ4CtEKcIK0VYzTqzm7ydytTiBQAUAFAEuGxDxtmjZkbqpIPpSyjGStJXGjOUXdM103iz2+kxLNb+8HcmHiHXifMVn/LZf6Tt2bryNKxWb+or9uz8xs2Jt+QC8TnFRjjE9lxKDw5S28KplLK7VFbt/b9DTCV1eDzdn7vqNmy9qRYhM0TXtoRwZT0YcQalxa3LIyUthg2dtUr3X1XrzH7ikcSxSN5WBFxqDSDn2gAoAKACgAoAixOICKWb/AH8KEgbFjF4lpGu3uHIVYlYrbuY+2drrAo0LyObRxr7TnoOg8aZLi9hJSt3iDt3bOR80hWbEjgvGHDeAH94/jwFqmEZVlppH3v0RnqVFTeusvcvVipi8U8rl5GLO3Ek61shCMFlirIwznKbvJkSqSbAEk8AOJ8qYUs4/Z8kJCyoULKGAPGx/2NQpJ7DSg47k+wsFHLKBNKsUY1ZidT4L41Em0tENTipPrOw0f8g2X/8Acb86/wDbVWepyNHQ0f5ffkVNvboIkH0jDTdrENTe17XsSGGhtzFqmNVt2YtTDpRzRdypu1um2Mjd1kCZWygFbhja51B04jkeNTOpldhaVDpFe5FtLc/Fw3JjLqOcfe9OPpUqrFkSw84mEykGxBB6HjVhRsfUcgggkEG4I0IPUHlUNJqzJTa1QzbM272jgyP2WIHs4gDuv/DiFHtA/e5VjlRlS1hrHl6ehthXVR9Z2lz9fU6DsXbXakxSqI8QguUvcMOTxn7Sml0azR2NMZO+WWj+9hm2ZtAxmx9g+niKRq5anYY1a4uOBpBz7QAUAFAHxmsLngKAFjaOMMjX+yOA/WrErFbdzF2ztRcPHnIzMTlRBxdjwUUyVxJyyo51t7a7RM4zBsVILSyDhCPwYuni1NTh01pP2Vsufa/kjNWq9FdL2nu+XYhTraYDV3e2FJi3ZIyq5Rclvhy40k5qJbSpOo9DXbcrGwurxhWZCGUq2twbjQ2pOli9GW/lqkXdDPvbsxsXg1lMZSeIFspGv8a+PC48qqpyyysaK0M8L8ULH/D/AGNDiWlEy5goUjUi1yb8KtqycbWM+GpxlfMaMx2OrMpV7qSD7fEGx50q6Rlj6BOxW25vRhxhjhcIhCMLFjoACbmwOpJ6mpjTd80haleOXLAZtkwx4XZyLLnCuvfKg5h2mpPd1FhYX5WqqTcp6F8EoU7MpS4xYomkw+0QUA9iW0hvyCnRwfMGmtd2cSHLKrxkc8d5cRLc55ZXPiWNaNIo5/Wm+bPuO2bNDbtYnS/DMpAPkeFCknsEoSjuipTCm/sTaoISGVsuQ3gm+1C3IHrGeBHK9ZKtJxfSQ8Vz+pro1lJKE33Pl9DpmwdqmUMkgCzxaSKOB6OvVWGtV6NKUdmbIyeqluhs2JjbHs24H2fDwpJItizcpBwoAKAMfbuLt9WOerfoKaK4iyZhu4AJJsALknkBxNOIc429tw/9TwdwVwqn+7Tg8xHJm4DyqVDpJdHwW/a+XqZp1Mi6Ti9uzt9BOwQQyJ2pIjLDORxtfvEVue2hgjZy1GLbe7itnmwSlsOgFzqSTrmKX1ZRpc+fSqoz4S3L6lFPrQ2MbYG1Gw06SrqAbMPvKfaHw+QqyccysVUp5JXOjb4Y6eOJMThZPq7DMtgVIOqt4dD7qzU0m8rN1aUks0Rbh/4i4gCzRxMetiPQHWrHQRQsXLihYw20pY2Zo3ZC/HIbX1vy86tcU9zOqkk7ogAZ25sxufE8yfmaG1FaipOT0I6YgZ9m784qKwLLIo5ONfzCxqp0Ys0RxM1ue9u70QYiP/pEWY6F7+z4qQASfP1qI02nuNUrxlH2dTX3JK4fAT4oLmkBb4KFsPAa3NLU1mollC0abkQ7M35ExMWNjQxSaZgNF/mGuniNRRKlbWJEMSpaTRlb17rfR/rYmDwNwNxdb8AfvDoRT06mbR7lVahk6y2FmrTONm7u1GYLl1xOHF4+s0Q1eI9SBcr5ViqR6KWb9r37Hz8eJuo1M6t+5bdq5eh0zZ2NWaNJYz3XFx4dR5g6e6las7M1xkpK6HDZmK7RAT7Q0P71U1YtTuW6gk8yuFBJ4AXoAUZpSzFjxJq0qFre3EhsuHzZVcF5mH2Yk1b3twFDlkjmW+y7yufWeXhu+45btfaBnlaQiwOiryVRoqjyFa6NNU4KJzq1R1J5inVpUNG6G9jYUiOS7QE++PxXw6iqqlPNqtzTRruGj2NLfXduMx/S8OyhDqygjKb/AGk8f4aSnN3yssr0U1niKUm1ZjEsJkbslvZb6am+vWrsqvcyupJxy30KVMIFAGnu5HmxCjwf/Q1ZcY7UW+74o04NXqrx+DMytRmCgAoAYd0t5DhWKuM0MntrzHLMOunEc6rqQzF9CtkdnsaO8u6yGP6Vg2DQkXKg+z1y+H8PEUkKjvlkWVaCtnhsJpq8yBQBLhcQ0bq6GzIQQfEUsoqUXF8RoScZKSOm7qbRHaALpFigZIx9yQaTR/EFh4Vhjezi946d64M6cZK91tLXx4ofNkYjJIOjaH9KhrQuT1GWqywzNvTWQL94+g4/pTRFkL9OIcv3n2ldJZAdcU+VPCGHT/M59KeEc1VLhH4v0RkqztTb/l8F6sWtn4QyML+wGXO33QzAXq+tVyR7dbeRlo0nN9mlxk2lhVw6YgrATnNlewKopUA25jXN6VzaNSVaUE57bri2dOtBUYzahvs+CVhQrsHHJjiXyCPMcgOYLfQE6E2qLK9xsztYhqRQoAKANzc5L4keCt8rfrWD8RdqHijd+Hq9bwZjSrZiOhPzrdF3SZikrNo8VJAUAFAH2/Ll0oC5s7pYnJOB2XaiQFSlgSRxuL+XhWTGQzU7qVmjXg52qWavc1dsbvgQLkiZJmlfKhtmKd4gaGxAVR8azUMU3UeZ9VJa9v8A6aK+FXRrKutd6ffYKFdQ5gxbtYs9nIg9uEjEReaW7VR5pf4VkrrLUjPg+q/l7zZh5Xg48Vqvn7jrWExAdFdeDAMPeLiqmrG1O6uOOCmzordR68D61Wy1GJt2S8lvuj5600dhZbi3vHizFhpnHEIQPM6D51ZBXaRVUlaLZyves5ZlhHCCNI/eBdvUmrMLrDP/ACbZixbtNQ5JI1MHhkw8YjmayYuNWzgeyeYPuYEGsdaUq081Nawe3M2Uoxowyzek1vyMjbuJFxHHM8kaj7R0v4WAuK1YWm7Z5xSkzLiqi9iEm0ZFbDGFAE+EwjyNlRSx6Cq6lSNNXk7IenTlUdoq59kwMqkgxvcce6ahVqbV1JeZLo1E7NHwYKT8N/yn9qnpaf8AJeYdFP8Ai/IYNzMG6zlmRlGQ6kEcSK534lVhKklF31N/4dSkqjbXAx8ds+XtH+re2Zrd09TW2lXp5F1lsuJkq0Z531Xu+BX+hSfhv+U/tVnS0/5LzK+in/F+RLBsyZ+EbadRb52pZYilHeQ0cPUlsiowsbHiKtTuUtW0PlSB6jkKkFSQRwI4iolFSVmTGTi7odNmbTwyZcS00sk4XL2bWPuXQZdR61yKlGrL9JRSje90denWpL9Vybla1hd3g2aYJFDEXkQSacBmJuB5EGuhhqyqwuuGhz8TSdOevHUj2BiuzxMTngGAPk3db0JpsRDPTkhcPPLUTOq7otaFojxgkeP3A3T/ACkD3VmzZkpc1c6MFlvHloPO78l0I6H51XIuiZO0WvK/n8tKZbCvcXN6hmWCPlJiIwfIHOfRaJPLCT7GJJXcY82jl8NsRjRnPdmn18mfh8DatLvSoacF8jnq1Wvrs38xsOJxEAdPo4mTDiyStYZVAuAb6Mbaaa6CuXlp1bSz5XLdHTcqlK8cuZR2YgzylmLHixJPvrtRiopJHFlJybbPFMQFAGhgYQY3vxawX3H9Tp51nqztNdm5opQvB9p5TbE4FhK9h41LwtF7xRCxVZaZmextzEfjP8aX8nQ/ihvzlb+RqbC3nKMxxDPIttALcay4nARkl0SSNOGx7i30juUsZvDMXYpIwUk5RpoOVXU8DSUUpR1KamNquTyy0IP+e4j8Z/jVn5Oh/FCfnK38jycdLKQskjMoNzc6C2pPwqehp0k3GNmR01So0pPQ8bVUdoSODaj5EfGmoPqJPgLXXXuinVxSFADLuhj5RniSBZwe9lNgbjTQn3cK5+NpRdpueXgb8HVkk4qObiT7yYV3w/0mYZZS4jVOARBm0t1vc++kws4xqdDT2Svfmx8VByp9LPe/uFO9dM5p1/dZ7yTN+KsEn5ogD6qa5tPSFuTa952E7yb52fuHbd97Mw6j5H/zRIsiZ2JPfb+Y/M1JAu7yN9dhfB5G+ETUtX+lLw+KEv14+PwZzzcnDRyzmOUDvowTWxDaFcp5HpV+OlONPNDgzJgowlUyyNreCPFLhW7adct7Ktu+4JtdjwF/0rFhpUJVo5I6+5GzEKtGlLNLT3sRq7JxgoA+otyAOJ0qG7K5KV3YvF9JLcFCAHybj8bmqLaxvxv8DRm0lbhYrYoa5hwYX/f1vVlPa3IqqLW64kNWFYUAFABQBYj0S/NzYeQsT62FVvWVuRbHSPeTYrUyDmpzD0Delj7qrhoovw9B6mrkvEo1oM4UAae7eb6RGEcRkkjMRccDoRzvWbF5eheZXRpwmbpUouzGjeTCTDDzPinDsCojy+x3mUlh4lVPlrXPws4dLGNJabvnsb8TCfRSlVeuy5biJXZOOdV3La+Q9cLD6PKK5y3l/s/gjqw4f6r4sedjtZz/ACn5ihlyK2KHfb+Y/M0Axd3jX63CeMjr+aJwKWr/AEpffFCfvj98Gc+3JaPtHjmsEkQAMeCsCClz9nXgatx8Z5FKG6MuBlDM1PZl/eXBJFh+/M0srN3AW0QA2OnM9SetZ8JVlOr1Y2VtdC/FU4wpdaV3w1E6uscoKAJ8PoGboLDzP/i9Vz1aiWQ0TkfYP7OT+n/VRL24+JMPYl4HyPVCOa94fJv0Puoekk+enoRHrRa5akFWFYUAFAH1VuQBxOlQ3ZXJSu7E2IYZgBwWwHu4+tz76SC6t3xHm1msuB7xEmWUnof9x8KWCvTSGnLLUuQzx5WI5cvI6j0qyErq5XONnYjphS7sbJ28fa+xm11tbobjhY2N6pxGbopZNy7D5ekWfYcts4VYYJ27UzFlyxgtdlDasSOoW926WrlUJupUilHKlq/vv4HUrwVOnJt3b0QgV2zinVtzFtk8MLD6tI3yIrnL9z/yfyOrDh/qvmPOxlu5/lPzFRIviRbTS0r+d/jUrYh7i3vWcsccn4U0TnyzWb0JqXHNFx5plc3a0uTQi7DlXDY6eKRSY2zo1lzWGa4YgcutLiI9Nh4yT10ZVh5dFXlFrTUu7Tjw64eSLDWlkkuSV7xCr0PJAAffVFJ1nUjKrol4a+rL6ipKnKNPVvx+0hGrsnGCgC9Pg5LKoRyALkhSQSfG2ulhVEasLttrzNEqU7JJM+w4OTI47N9ctu43XyqJVYZl1l5hGlNRkrPhwI4cLKrA9lJ49xtRzHDpemlUptWzLzFjSqJ3yvyIcVDkYqeX/ovTwlmimJOOWViKnECgC3goWOZlUsVGgAubnS9h019KpqyirRb3LqUG7tI8rgpfw5PyN+1S6tP+S8yFRqX9l+RLjMHIXYiN7X+437UtOrBRScl5oepSm5NqL8jzPh3EYLKylTbvAi4Oo48ba+lTGcc9ou9xZwkoXkrWKdXFJsbrPknEhXMiA5za4UHS7Dpe1ZMYnKnlT1e3aa8G7VMzWnEYdtSYaHDz/RyrNLZQBrkRmDH+VeIHXNWOgq1SrF1Nl736myu6VOlJU937kI6rfQcTXW2OSldnYN2Es845IYox/REoPqTXOp+wnzu/NnXXtNcrL3Idt3k7zHwAokWRPG347OG+8Pl/uKIhIX9sYPtoJY/voQPO2nrani7O5XOOaLRzPaGPaLEwYpR/axozD7xHclXz09aIUlOlKi+DfqjNUqOFWNVcUvqMcmLgUyLApM2ICqEKlWBN9GBHdFzcnhpXOVKq0s76q43udB1KabyLrPgc8x+EMUjRta6G1xwPlXcp1FUipLicSrTdObi+BXqwrN3YO8bwDIwLx9L6r/L4eFYMVgY1utHR/E34XHSpLLLVDRHvPhyL9oR4EG9cp/h9dO2U6ax1Fq+Yydr733BWAHX7Z5fyjr4mteH/AAyzzVfL1Mlf8S0tT8xRYk6nnzrsLTQ5Lu9S7sbAdvMsQNswbXxCsw9QB76rr1Ojg5fe5ZQpdJPKUatKixgcY8Lh0NmHwI6HqKrq0o1Y5ZLQspVZUpZojngN7omH1l0bnxK+41xKv4ZUi+pqjtUvxGnJdbRkuL3sgUd0s55AAgfE0tP8NrSeqsNU/EKUVo7ibtbar4h8znQeyo4L/wC9a7OHw8KEbRONiMROtK8ijWgoG7cu8A7dxeGQ9mSOXmOhuRfwrl479WShH2o6nUwX6cc8tnoet6MXCuGWKAEq7Zi+UhdL2AJHeOuvkKMJTqOq51HqtLfewYupBUlCmtHxMLdvDB8TGD7KnO3gqAub/l9a24mWWk7d3noYsNHNUV+/yOrbqRn6OHb2pmaU/wBZJX/LlrO1l6q4aHQhqrvjqPGwY7Rk/ePy0/eq5F0T1tuDNHfmuv70R3CWwuU4hzre3Zek0YGsbfSIvFH0mUeTAN76aMstRS4PR9/D0M1WGaDjy1Xz9SfZW8cbRRyyxv2sXdz5CUbS18/BTa171hrYSUajjB6PW19fI1UcVGUFKa1XG3zF3ePAsUTFNoZye790cE162U3rbhKijJ0F+1b8+ZixdNuKrPjw+Av1vMIUAFABQBvbqToWMMqqyycA3C/S/EXHAjgbeRw41Tiukg9jdgpRbdOXEctgbsxw4gTxOWQ3XI3tRki5BI46VzcRjJVaag148zo0MJGnNyX/AIUTuvAjzYiUkxKzNbla97fxE8B586sWNq1FGnDThcreDpQcqk9eIi47FGSRnsBc6AcFHIDyFdmnBQionHqTzycivTiBQAUASYeIsyqOLED4m1LOWWLlyGhHNJR5j9gpFw2fByqXS6lWCliQwz+wOhuK4tSMq368HZvfhbhudqEo0v0ZK6Xj27Czvbtbt5rBWSOIZVVhZvEsORPTkAK6GCoKlT3u3rc52MrupPayRd3W2eWjP3sUwiXwjUh528rDLRWlmqpcI6+PD1GoQtTb4y08OJ1eGLgqjoAPQVWbRvw8WVQvQVUy1HthcWPA0AKeLgyOV6cPLlViZWzB3lwpKLMi5ngucv30ItInvX1AqXFSTi+P2mJLTrLh9tCTsvFfQ8QYgrS4bEWaO3tEN7JXkW+yRztVdamsRTzPSUd/v3ldKo6FTKtYy2NWRfpUywvE6wxo5AZcpNh3eBtzbh4VkVqMHOMryfJmp/rTUJRtFczn+MwpjYqQbBmANtDlNjbrXbp1FOKaOLUpuEmmQVYVhQBJBlzDPmy88tg3uvpSyzW6u40ct+tsOu72J2eGULETISuXtSSxa/dtYZb36VyMSsZZ327Pu51sM8JdW37RxdcpuBkJ4gG+hNrkW5E6Vy0+B0muJX2kIuzZcQ4WNeIK93w4HWnpZ866PcWpky9fY57twYDXsDKW1tYWS/jmN7eVdzDrFf8A0tb3+44uIeG/Ze/uF+txhCgAoAaN3tjFoJ5SpEsVjGCNQylW4eINc3E4hdLGnfqvfx0OjhqD6OU7dZbeGpv4/eMxwmUwOJbBFZlyxjoeNz1tWOlhIzqZc6a5X1NlTFShDNld+4Q8FhnxEyoDd5G1J+LMfAC591dqco0oX4I40IyqztxZ1HdTBL/aqPq0XsoP5Ae+/m73PkBWJJpdbd6v08EdOKTd1stF6+LHbYeGzPmPBfnyqJMtihhpBwoAzNtYTMuYcV9RTRYskL9OII+8ewwD2Q7qOxbDvwEUp1aMn7KubEdDQ5OL6ReK5rn4fAplTTWTyfJ8vH4key9uYiZHTsR9Ii0Z8+U9Lslib6EX4Vjr4ajTkp5uq+y/vNFHEVpxcbartsQ7Q2WDg4o3IEna2uSCbyScfHRjfyopV/13KG1vgiKtD9BRnvf4sTNq7PaCVo34rz6jkRXWo1o1YKUTk1qMqU8rKlXFQUAMW6LxQs2JmI7mka8SWtqbcdAR8aw43pJroqa337jdg8kH0k3tsNW7+8IxPbgrlsEIudSM1jf00rl4nBuhFO973Olh8Wq0mkrWMyPfGOXPDiU+rN1WReIXgM45+YrU/wAPlFKdN6r4mZY+Mm4VFoxNxkIR2UMGAOjDgRyNdWnJyim1Y5dSKjJpO6IKcQKAGPYWwjeCaSwSSTKFPPullJ8CQPjXPxOJupwhul8zoYbDWcJz2b+Q3OkseJmZEEkTkFl7TL7KAXGh10ub2Fc3NSnTjGTs12X4nRy1ITlJLR9vYI+8m3nxTgWCRpoqKbjxJP2ietdjC4aNGOm74nIxOJlWlrsMG7ewiPquEsoBnb8GI6iO/J30uOQqqU+klm/atu18+5F9Klkjl4vfsXLvZ0bDwWCogsBYKB8AKg0pcBtwWHEaBfj4nnVbdyxKxPUEhQAUALu1sDkOZfZPoelOmI0Y+NwiSo0cgurCxH7dDTp2dxJJSVmJO08BNHKpV8uKUWil4LiVH2H5dqOGvtfKtxjFNNXg9/8AHtXZ8CtqTldO0lt/l2d/xPeEjfHAM8qiSP2oVQIykG/eDHMTcDUdKy1GsM2oR0fG+/yL6d66WeWq4WJ8Wsc+NaJ1UloipFwSHvmHitxVcM9Ohni7a3+RZPJUrZHrpYVcXuqwSVo2zGJyrLbW1gykdTY+hrowx6bipq11v7jnTwLtJwd7cPeYuJ2fJGFLoQrgFTyN+FiK1wrQm2k9UZJUZxSbWjPGJwrxmzqynoRamhUjNXi7kThKDtJWJdnY5oSxX7SMvxGh9xANLVpKoknzTGpVXTba5NFSrSonkwkihSUYB/ZuD3vLrxHxpFUg72e247pTVrrc0MFu7O8qxlCpYBteQJIBI8SDpWepjKUYZ078C+ng6kp5WrcRg2ZsBIocTKbSFRIkZI0vqgPQd65vyArFUxM6lWENlo38fgbaeGhTpznvul8DbTBDEYaEowVYwfrAVIBAysQToLWtesueVGpJWvc1ZY1aad7WFXeXeOVr4dZkeLQFo0y5/Am/e92hrpYXCwj+o42fJu9jm4rFTf6alddhNu7sNkZSVDYlheONh3YQf72Ycv4V5m1NUqdL1Y+zxfPsXzYUaPR9Z+1wXLtfyR0bZWz1hTKCWYks7n2nY8WNKaoqw07FwOUZ24ngOg60kmWRRrUowUAFABQB5kQMCCLg0ALW0cAYz1U8D+hqxO5W1Yy8dgkmQpIuZT8R0IPIjrTJ2FcU1ZiXvFsIjWZm7vsYtR3h0XEgcR/GPfURvD2FdcY+noVVIqXtvX+Xr6hhtpQ4cKk2HdGNsrxEOkt/tI51N/PnWKeGlWblGd1yejXgaIYiNJKMo27tU/E09kYGZXlkZB9bxTXQD2czE2LAcwKz1qsJJQjsuPoaKVOUW5y4lDZTLNhZIpAWQZuzfKRcG5Ci/HKeDD9Ktr/p1YyWj04/e5VR/UpSi9Vrw+9iDMmKwTJJlM0S2DKQysQO6cw9k8Ab1Y70cQpR0T4fERWrUHGWrXETU2NO1ssZe/3LP8cpNvfXV/M0uLt36fE5X5arwV+7X4G7upsG095woCC9sysb8rqCSPfWPG4i9O0Hv4GvB4e1S81t4jFgnSfFPKxXs4VyxqGDMNbsWt7LN+luVYaseioqC46vtN1KXSVXN8NETbGnaSTEsATIbC2UqYxYqgUHVha+vjUV4qMYW2+PMmjJylO+/wACmMWuCj7PEo2QsTGYx3TpqGDknNe5vc3vT9H+almpuz43E6T8tG01pwsKm0ZvpcuXCwMoPFQb5v4nAsq26+tdOjD8vC9WV/vZcTm1ZvETtTjb748Db3d3fs31WWWUHvTEXgh65PxZPQUk5Sq+1pHlxffyRbSpKn7OsufBd3Nj5szZqQqQtyzG7u2rOerH9OVR2I0JWGPZOzb2dxpyHXxNK2OkblIOFABQAUAFABQB5kQEWIuDyoAwdobKK6pcr05j96dMRxMwimFMHG7uizdgVUN7ULjNC39PFD4qRUSSk7vfmtxMrXs7cnsLe0cC6DK0k2HU8UdmkwzDmBKuqA9GqFFp3yqXatH5bMWW1rtdj1XmT4rbOJjj+qwiZSLCaJjMijhdQvCw61mp4Wi5XlPXk9H7y6eIrKNox05rVe4i/wDkmEw0OSEM8gUhQVyqCRa7X49TQsFWq1M9T77iHjKVOnlh8BRwe2pIoxHHZO/mZgO8+gAVjzUWOnjXUqYeFSV5a6W7jmQxE4RtHTiae7G8McM0hljHZzcQg9gg3BA6VnxWEdSmop6rnxNGGxap1HJrR8jTxe9MUMvaYa0okFpEdSL29kg/e1Iv5Vnp4GcoZKultmaKmMhGeelrfchxWMxWJZZIMO8GUWMmYqLHkXbKtudPTpUKCcZyvfh9NRJ1a1Zpxja3H70PGH2J2z3llkxT/dhJKjwadu6o8quVSSVqccq5v0K+ijJ3nLM+z12G3Z+7fdyyZY4vwIrhW/xXPek9BSKKTzPV838lwL1F2tsuS+b4jHhsOAAiLYDQKo+QFS2OlwRvbO2TbvSankvIefWkch1E1qUYKACgAoAKACgAoAKACgChjNlo+o7rdRz8xUqRDRjYrZ7pxFx1Go9/SnTQjRUI5VJBlzbAgJzKpjf70TFD78vH31Ld1Z694uRXutO7QrT7Ac8MQWHSaKOT1sDVfR0+Ct3Nonr8796TKD7rOfsYI+cDD/S9Nl5Sl5/QTK+UfL6nxd1W/DwQ/wDxc/N6Lf5S8/oRkf8AGPl9S7Bu84/vlT/BgRD7icxpejhxu+9ssWbnbuSLSbvQ3vJnmI5yuW+C+yPcKeNo+yrdxDgn7WveasUQACqLDkAPkBQMaWF2S7at3R48fhSuQyibWEwaRjujXqeNK3cZKxYqCQoAKACgAoAKACgAoAKACgAoAKAK0+Ajfiov1GhqbsiyKEuwx9lj7xepzEZSu+xZORU1OZEZWRHZMvQfEVOZEWZ9GyJeg+NRmROVkqbEfmwHrRmDKWotiIPaYn0FRmJymhBhlT2VAqLk2JagkKACgAoAKACgAoA//9k="/>
          <p:cNvSpPr>
            <a:spLocks noChangeAspect="1" noChangeArrowheads="1"/>
          </p:cNvSpPr>
          <p:nvPr/>
        </p:nvSpPr>
        <p:spPr bwMode="auto">
          <a:xfrm>
            <a:off x="155575" y="-136525"/>
            <a:ext cx="300038" cy="300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2" name="AutoShape 6" descr="data:image/jpeg;base64,/9j/4AAQSkZJRgABAQAAAQABAAD/2wCEAAkGBxQTEhUUExQWFhQUGBkbGBcYGB4dGBceGhkZGBcbFxocICggGB4lHBYVITEiJSkrLi4uFx8zODMsNygtLisBCgoKDg0OGxAQGzcmICU0LCw0MCwsNCwsLTQ0LCwsLCwsLCwsLCwtLCwsLCwsLywsLCwsLCwsLCwsLCwsLCwsLP/AABEIAK8ArgMBEQACEQEDEQH/xAAbAAACAwEBAQAAAAAAAAAAAAAABgMEBQcCAf/EAEMQAAIBAgMFBQQIAwYGAwAAAAECAwARBBIhBQYxQVETImFxoTKBkbEUI0JSU5LB0WJygjNDc6Ky8QcVNNLh8BZUg//EABkBAAIDAQAAAAAAAAAAAAAAAAACAQMEBf/EADcRAAIBAgQCBwYFBQEBAAAAAAABAgMRBBIhMUFREyJhcYGR0TKhscHh8AUUI0JSM1NicqLxQ//aAAwDAQACEQMRAD8A7jQAUAFABQAUAFAHl3AFyQB40AZ8+2UHs3Y/AfGmyi5ijLtpzwAHrU5URmZWfaEh+2fdU2RF2RnFP99vzGiwXAYt/vt8TRYLkybTlH2r+dFkF2WotuMPaUHy0NRlJzF/D7UjbnlPj+9LlY10XgagkKACgAoAKACgAoAKACgAoAKAPjNbU6CgDJxu2QNIxf8AiPD3DnTKIrkY80zMbsSTTilHaG0ooReWRUHidT5DialRb2FlJR3Mdt5mcXw+HkkX8RyIo/zNx+FRKUIO0pa8lq/cKpSkrxjpz2Rl4reWb7WIwkXguaU+mlClf2YN+4Vya3kl7zPk3l67Qb+jC6e67U1qn9v/AK+hW6kP7n/P1Pi7y9NoSf1YUfo1Tap/b/6+hHSQ/uf8/UvYbeaX7OLwsnhIjRk+/hSNtbwfhZlilfaa+BrQ7xygXlwzFPxIGEqe8DUVCnTbspWfJ6D3mtXHTmtTU2ZtqCf+ykVj93gw81OtO4tbkxnGWzNfDYx4/ZOnQ8KRq46djcwO1FfQ91unI+RpGhky/UDBQAUAFABQAUAFABQBFicQqLdj+58qlK5Ddhcx2PaQ66LyH79adKwjdzNxuMSJC8jBVHEn9Oppkm9EK5JK7FXam8UjLmDDCwHhI4vNJ/hR8h4mozK+WKzP3LvZW5O128q7d33IT594FRiYIu/zmn+slPiL91PIXq1YeU/6kvBaL1ZmeJjH+mvF6sycdj5JjmlkZz/ESbeQ4CtEKcIK0VYzTqzm7ydytTiBQAUAFAEuGxDxtmjZkbqpIPpSyjGStJXGjOUXdM103iz2+kxLNb+8HcmHiHXifMVn/LZf6Tt2bryNKxWb+or9uz8xs2Jt+QC8TnFRjjE9lxKDw5S28KplLK7VFbt/b9DTCV1eDzdn7vqNmy9qRYhM0TXtoRwZT0YcQalxa3LIyUthg2dtUr3X1XrzH7ikcSxSN5WBFxqDSDn2gAoAKACgAoAixOICKWb/AH8KEgbFjF4lpGu3uHIVYlYrbuY+2drrAo0LyObRxr7TnoOg8aZLi9hJSt3iDt3bOR80hWbEjgvGHDeAH94/jwFqmEZVlppH3v0RnqVFTeusvcvVipi8U8rl5GLO3Ek61shCMFlirIwznKbvJkSqSbAEk8AOJ8qYUs4/Z8kJCyoULKGAPGx/2NQpJ7DSg47k+wsFHLKBNKsUY1ZidT4L41Em0tENTipPrOw0f8g2X/8Acb86/wDbVWepyNHQ0f5ffkVNvboIkH0jDTdrENTe17XsSGGhtzFqmNVt2YtTDpRzRdypu1um2Mjd1kCZWygFbhja51B04jkeNTOpldhaVDpFe5FtLc/Fw3JjLqOcfe9OPpUqrFkSw84mEykGxBB6HjVhRsfUcgggkEG4I0IPUHlUNJqzJTa1QzbM272jgyP2WIHs4gDuv/DiFHtA/e5VjlRlS1hrHl6ehthXVR9Z2lz9fU6DsXbXakxSqI8QguUvcMOTxn7Sml0azR2NMZO+WWj+9hm2ZtAxmx9g+niKRq5anYY1a4uOBpBz7QAUAFAHxmsLngKAFjaOMMjX+yOA/WrErFbdzF2ztRcPHnIzMTlRBxdjwUUyVxJyyo51t7a7RM4zBsVILSyDhCPwYuni1NTh01pP2Vsufa/kjNWq9FdL2nu+XYhTraYDV3e2FJi3ZIyq5Rclvhy40k5qJbSpOo9DXbcrGwurxhWZCGUq2twbjQ2pOli9GW/lqkXdDPvbsxsXg1lMZSeIFspGv8a+PC48qqpyyysaK0M8L8ULH/D/AGNDiWlEy5goUjUi1yb8KtqycbWM+GpxlfMaMx2OrMpV7qSD7fEGx50q6Rlj6BOxW25vRhxhjhcIhCMLFjoACbmwOpJ6mpjTd80haleOXLAZtkwx4XZyLLnCuvfKg5h2mpPd1FhYX5WqqTcp6F8EoU7MpS4xYomkw+0QUA9iW0hvyCnRwfMGmtd2cSHLKrxkc8d5cRLc55ZXPiWNaNIo5/Wm+bPuO2bNDbtYnS/DMpAPkeFCknsEoSjuipTCm/sTaoISGVsuQ3gm+1C3IHrGeBHK9ZKtJxfSQ8Vz+pro1lJKE33Pl9DpmwdqmUMkgCzxaSKOB6OvVWGtV6NKUdmbIyeqluhs2JjbHs24H2fDwpJItizcpBwoAKAMfbuLt9WOerfoKaK4iyZhu4AJJsALknkBxNOIc429tw/9TwdwVwqn+7Tg8xHJm4DyqVDpJdHwW/a+XqZp1Mi6Ti9uzt9BOwQQyJ2pIjLDORxtfvEVue2hgjZy1GLbe7itnmwSlsOgFzqSTrmKX1ZRpc+fSqoz4S3L6lFPrQ2MbYG1Gw06SrqAbMPvKfaHw+QqyccysVUp5JXOjb4Y6eOJMThZPq7DMtgVIOqt4dD7qzU0m8rN1aUks0Rbh/4i4gCzRxMetiPQHWrHQRQsXLihYw20pY2Zo3ZC/HIbX1vy86tcU9zOqkk7ogAZ25sxufE8yfmaG1FaipOT0I6YgZ9m784qKwLLIo5ONfzCxqp0Ys0RxM1ue9u70QYiP/pEWY6F7+z4qQASfP1qI02nuNUrxlH2dTX3JK4fAT4oLmkBb4KFsPAa3NLU1mollC0abkQ7M35ExMWNjQxSaZgNF/mGuniNRRKlbWJEMSpaTRlb17rfR/rYmDwNwNxdb8AfvDoRT06mbR7lVahk6y2FmrTONm7u1GYLl1xOHF4+s0Q1eI9SBcr5ViqR6KWb9r37Hz8eJuo1M6t+5bdq5eh0zZ2NWaNJYz3XFx4dR5g6e6las7M1xkpK6HDZmK7RAT7Q0P71U1YtTuW6gk8yuFBJ4AXoAUZpSzFjxJq0qFre3EhsuHzZVcF5mH2Yk1b3twFDlkjmW+y7yufWeXhu+45btfaBnlaQiwOiryVRoqjyFa6NNU4KJzq1R1J5inVpUNG6G9jYUiOS7QE++PxXw6iqqlPNqtzTRruGj2NLfXduMx/S8OyhDqygjKb/AGk8f4aSnN3yssr0U1niKUm1ZjEsJkbslvZb6am+vWrsqvcyupJxy30KVMIFAGnu5HmxCjwf/Q1ZcY7UW+74o04NXqrx+DMytRmCgAoAYd0t5DhWKuM0MntrzHLMOunEc6rqQzF9CtkdnsaO8u6yGP6Vg2DQkXKg+z1y+H8PEUkKjvlkWVaCtnhsJpq8yBQBLhcQ0bq6GzIQQfEUsoqUXF8RoScZKSOm7qbRHaALpFigZIx9yQaTR/EFh4Vhjezi946d64M6cZK91tLXx4ofNkYjJIOjaH9KhrQuT1GWqywzNvTWQL94+g4/pTRFkL9OIcv3n2ldJZAdcU+VPCGHT/M59KeEc1VLhH4v0RkqztTb/l8F6sWtn4QyML+wGXO33QzAXq+tVyR7dbeRlo0nN9mlxk2lhVw6YgrATnNlewKopUA25jXN6VzaNSVaUE57bri2dOtBUYzahvs+CVhQrsHHJjiXyCPMcgOYLfQE6E2qLK9xsztYhqRQoAKANzc5L4keCt8rfrWD8RdqHijd+Hq9bwZjSrZiOhPzrdF3SZikrNo8VJAUAFAH2/Ll0oC5s7pYnJOB2XaiQFSlgSRxuL+XhWTGQzU7qVmjXg52qWavc1dsbvgQLkiZJmlfKhtmKd4gaGxAVR8azUMU3UeZ9VJa9v8A6aK+FXRrKutd6ffYKFdQ5gxbtYs9nIg9uEjEReaW7VR5pf4VkrrLUjPg+q/l7zZh5Xg48Vqvn7jrWExAdFdeDAMPeLiqmrG1O6uOOCmzordR68D61Wy1GJt2S8lvuj5600dhZbi3vHizFhpnHEIQPM6D51ZBXaRVUlaLZyves5ZlhHCCNI/eBdvUmrMLrDP/ACbZixbtNQ5JI1MHhkw8YjmayYuNWzgeyeYPuYEGsdaUq081Nawe3M2Uoxowyzek1vyMjbuJFxHHM8kaj7R0v4WAuK1YWm7Z5xSkzLiqi9iEm0ZFbDGFAE+EwjyNlRSx6Cq6lSNNXk7IenTlUdoq59kwMqkgxvcce6ahVqbV1JeZLo1E7NHwYKT8N/yn9qnpaf8AJeYdFP8Ai/IYNzMG6zlmRlGQ6kEcSK534lVhKklF31N/4dSkqjbXAx8ds+XtH+re2Zrd09TW2lXp5F1lsuJkq0Z531Xu+BX+hSfhv+U/tVnS0/5LzK+in/F+RLBsyZ+EbadRb52pZYilHeQ0cPUlsiowsbHiKtTuUtW0PlSB6jkKkFSQRwI4iolFSVmTGTi7odNmbTwyZcS00sk4XL2bWPuXQZdR61yKlGrL9JRSje90denWpL9Vybla1hd3g2aYJFDEXkQSacBmJuB5EGuhhqyqwuuGhz8TSdOevHUj2BiuzxMTngGAPk3db0JpsRDPTkhcPPLUTOq7otaFojxgkeP3A3T/ACkD3VmzZkpc1c6MFlvHloPO78l0I6H51XIuiZO0WvK/n8tKZbCvcXN6hmWCPlJiIwfIHOfRaJPLCT7GJJXcY82jl8NsRjRnPdmn18mfh8DatLvSoacF8jnq1Wvrs38xsOJxEAdPo4mTDiyStYZVAuAb6Mbaaa6CuXlp1bSz5XLdHTcqlK8cuZR2YgzylmLHixJPvrtRiopJHFlJybbPFMQFAGhgYQY3vxawX3H9Tp51nqztNdm5opQvB9p5TbE4FhK9h41LwtF7xRCxVZaZmextzEfjP8aX8nQ/ihvzlb+RqbC3nKMxxDPIttALcay4nARkl0SSNOGx7i30juUsZvDMXYpIwUk5RpoOVXU8DSUUpR1KamNquTyy0IP+e4j8Z/jVn5Oh/FCfnK38jycdLKQskjMoNzc6C2pPwqehp0k3GNmR01So0pPQ8bVUdoSODaj5EfGmoPqJPgLXXXuinVxSFADLuhj5RniSBZwe9lNgbjTQn3cK5+NpRdpueXgb8HVkk4qObiT7yYV3w/0mYZZS4jVOARBm0t1vc++kws4xqdDT2Svfmx8VByp9LPe/uFO9dM5p1/dZ7yTN+KsEn5ogD6qa5tPSFuTa952E7yb52fuHbd97Mw6j5H/zRIsiZ2JPfb+Y/M1JAu7yN9dhfB5G+ETUtX+lLw+KEv14+PwZzzcnDRyzmOUDvowTWxDaFcp5HpV+OlONPNDgzJgowlUyyNreCPFLhW7adct7Ktu+4JtdjwF/0rFhpUJVo5I6+5GzEKtGlLNLT3sRq7JxgoA+otyAOJ0qG7K5KV3YvF9JLcFCAHybj8bmqLaxvxv8DRm0lbhYrYoa5hwYX/f1vVlPa3IqqLW64kNWFYUAFABQBYj0S/NzYeQsT62FVvWVuRbHSPeTYrUyDmpzD0Delj7qrhoovw9B6mrkvEo1oM4UAae7eb6RGEcRkkjMRccDoRzvWbF5eheZXRpwmbpUouzGjeTCTDDzPinDsCojy+x3mUlh4lVPlrXPws4dLGNJabvnsb8TCfRSlVeuy5biJXZOOdV3La+Q9cLD6PKK5y3l/s/gjqw4f6r4sedjtZz/ACn5ihlyK2KHfb+Y/M0Axd3jX63CeMjr+aJwKWr/AEpffFCfvj98Gc+3JaPtHjmsEkQAMeCsCClz9nXgatx8Z5FKG6MuBlDM1PZl/eXBJFh+/M0srN3AW0QA2OnM9SetZ8JVlOr1Y2VtdC/FU4wpdaV3w1E6uscoKAJ8PoGboLDzP/i9Vz1aiWQ0TkfYP7OT+n/VRL24+JMPYl4HyPVCOa94fJv0Puoekk+enoRHrRa5akFWFYUAFAH1VuQBxOlQ3ZXJSu7E2IYZgBwWwHu4+tz76SC6t3xHm1msuB7xEmWUnof9x8KWCvTSGnLLUuQzx5WI5cvI6j0qyErq5XONnYjphS7sbJ28fa+xm11tbobjhY2N6pxGbopZNy7D5ekWfYcts4VYYJ27UzFlyxgtdlDasSOoW926WrlUJupUilHKlq/vv4HUrwVOnJt3b0QgV2zinVtzFtk8MLD6tI3yIrnL9z/yfyOrDh/qvmPOxlu5/lPzFRIviRbTS0r+d/jUrYh7i3vWcsccn4U0TnyzWb0JqXHNFx5plc3a0uTQi7DlXDY6eKRSY2zo1lzWGa4YgcutLiI9Nh4yT10ZVh5dFXlFrTUu7Tjw64eSLDWlkkuSV7xCr0PJAAffVFJ1nUjKrol4a+rL6ipKnKNPVvx+0hGrsnGCgC9Pg5LKoRyALkhSQSfG2ulhVEasLttrzNEqU7JJM+w4OTI47N9ctu43XyqJVYZl1l5hGlNRkrPhwI4cLKrA9lJ49xtRzHDpemlUptWzLzFjSqJ3yvyIcVDkYqeX/ovTwlmimJOOWViKnECgC3goWOZlUsVGgAubnS9h019KpqyirRb3LqUG7tI8rgpfw5PyN+1S6tP+S8yFRqX9l+RLjMHIXYiN7X+437UtOrBRScl5oepSm5NqL8jzPh3EYLKylTbvAi4Oo48ba+lTGcc9ou9xZwkoXkrWKdXFJsbrPknEhXMiA5za4UHS7Dpe1ZMYnKnlT1e3aa8G7VMzWnEYdtSYaHDz/RyrNLZQBrkRmDH+VeIHXNWOgq1SrF1Nl736myu6VOlJU937kI6rfQcTXW2OSldnYN2Es845IYox/REoPqTXOp+wnzu/NnXXtNcrL3Idt3k7zHwAokWRPG347OG+8Pl/uKIhIX9sYPtoJY/voQPO2nrani7O5XOOaLRzPaGPaLEwYpR/axozD7xHclXz09aIUlOlKi+DfqjNUqOFWNVcUvqMcmLgUyLApM2ICqEKlWBN9GBHdFzcnhpXOVKq0s76q43udB1KabyLrPgc8x+EMUjRta6G1xwPlXcp1FUipLicSrTdObi+BXqwrN3YO8bwDIwLx9L6r/L4eFYMVgY1utHR/E34XHSpLLLVDRHvPhyL9oR4EG9cp/h9dO2U6ax1Fq+Yydr733BWAHX7Z5fyjr4mteH/AAyzzVfL1Mlf8S0tT8xRYk6nnzrsLTQ5Lu9S7sbAdvMsQNswbXxCsw9QB76rr1Ojg5fe5ZQpdJPKUatKixgcY8Lh0NmHwI6HqKrq0o1Y5ZLQspVZUpZojngN7omH1l0bnxK+41xKv4ZUi+pqjtUvxGnJdbRkuL3sgUd0s55AAgfE0tP8NrSeqsNU/EKUVo7ibtbar4h8znQeyo4L/wC9a7OHw8KEbRONiMROtK8ijWgoG7cu8A7dxeGQ9mSOXmOhuRfwrl479WShH2o6nUwX6cc8tnoet6MXCuGWKAEq7Zi+UhdL2AJHeOuvkKMJTqOq51HqtLfewYupBUlCmtHxMLdvDB8TGD7KnO3gqAub/l9a24mWWk7d3noYsNHNUV+/yOrbqRn6OHb2pmaU/wBZJX/LlrO1l6q4aHQhqrvjqPGwY7Rk/ePy0/eq5F0T1tuDNHfmuv70R3CWwuU4hzre3Zek0YGsbfSIvFH0mUeTAN76aMstRS4PR9/D0M1WGaDjy1Xz9SfZW8cbRRyyxv2sXdz5CUbS18/BTa171hrYSUajjB6PW19fI1UcVGUFKa1XG3zF3ePAsUTFNoZye790cE162U3rbhKijJ0F+1b8+ZixdNuKrPjw+Av1vMIUAFABQBvbqToWMMqqyycA3C/S/EXHAjgbeRw41Tiukg9jdgpRbdOXEctgbsxw4gTxOWQ3XI3tRki5BI46VzcRjJVaag148zo0MJGnNyX/AIUTuvAjzYiUkxKzNbla97fxE8B586sWNq1FGnDThcreDpQcqk9eIi47FGSRnsBc6AcFHIDyFdmnBQionHqTzycivTiBQAUASYeIsyqOLED4m1LOWWLlyGhHNJR5j9gpFw2fByqXS6lWCliQwz+wOhuK4tSMq368HZvfhbhudqEo0v0ZK6Xj27Czvbtbt5rBWSOIZVVhZvEsORPTkAK6GCoKlT3u3rc52MrupPayRd3W2eWjP3sUwiXwjUh528rDLRWlmqpcI6+PD1GoQtTb4y08OJ1eGLgqjoAPQVWbRvw8WVQvQVUy1HthcWPA0AKeLgyOV6cPLlViZWzB3lwpKLMi5ngucv30ItInvX1AqXFSTi+P2mJLTrLh9tCTsvFfQ8QYgrS4bEWaO3tEN7JXkW+yRztVdamsRTzPSUd/v3ldKo6FTKtYy2NWRfpUywvE6wxo5AZcpNh3eBtzbh4VkVqMHOMryfJmp/rTUJRtFczn+MwpjYqQbBmANtDlNjbrXbp1FOKaOLUpuEmmQVYVhQBJBlzDPmy88tg3uvpSyzW6u40ct+tsOu72J2eGULETISuXtSSxa/dtYZb36VyMSsZZ327Pu51sM8JdW37RxdcpuBkJ4gG+hNrkW5E6Vy0+B0muJX2kIuzZcQ4WNeIK93w4HWnpZ866PcWpky9fY57twYDXsDKW1tYWS/jmN7eVdzDrFf8A0tb3+44uIeG/Ze/uF+txhCgAoAaN3tjFoJ5SpEsVjGCNQylW4eINc3E4hdLGnfqvfx0OjhqD6OU7dZbeGpv4/eMxwmUwOJbBFZlyxjoeNz1tWOlhIzqZc6a5X1NlTFShDNld+4Q8FhnxEyoDd5G1J+LMfAC591dqco0oX4I40IyqztxZ1HdTBL/aqPq0XsoP5Ae+/m73PkBWJJpdbd6v08EdOKTd1stF6+LHbYeGzPmPBfnyqJMtihhpBwoAzNtYTMuYcV9RTRYskL9OII+8ewwD2Q7qOxbDvwEUp1aMn7KubEdDQ5OL6ReK5rn4fAplTTWTyfJ8vH4key9uYiZHTsR9Ii0Z8+U9Lslib6EX4Vjr4ajTkp5uq+y/vNFHEVpxcbartsQ7Q2WDg4o3IEna2uSCbyScfHRjfyopV/13KG1vgiKtD9BRnvf4sTNq7PaCVo34rz6jkRXWo1o1YKUTk1qMqU8rKlXFQUAMW6LxQs2JmI7mka8SWtqbcdAR8aw43pJroqa337jdg8kH0k3tsNW7+8IxPbgrlsEIudSM1jf00rl4nBuhFO973Olh8Wq0mkrWMyPfGOXPDiU+rN1WReIXgM45+YrU/wAPlFKdN6r4mZY+Mm4VFoxNxkIR2UMGAOjDgRyNdWnJyim1Y5dSKjJpO6IKcQKAGPYWwjeCaSwSSTKFPPullJ8CQPjXPxOJupwhul8zoYbDWcJz2b+Q3OkseJmZEEkTkFl7TL7KAXGh10ub2Fc3NSnTjGTs12X4nRy1ITlJLR9vYI+8m3nxTgWCRpoqKbjxJP2ietdjC4aNGOm74nIxOJlWlrsMG7ewiPquEsoBnb8GI6iO/J30uOQqqU+klm/atu18+5F9Klkjl4vfsXLvZ0bDwWCogsBYKB8AKg0pcBtwWHEaBfj4nnVbdyxKxPUEhQAUALu1sDkOZfZPoelOmI0Y+NwiSo0cgurCxH7dDTp2dxJJSVmJO08BNHKpV8uKUWil4LiVH2H5dqOGvtfKtxjFNNXg9/8AHtXZ8CtqTldO0lt/l2d/xPeEjfHAM8qiSP2oVQIykG/eDHMTcDUdKy1GsM2oR0fG+/yL6d66WeWq4WJ8Wsc+NaJ1UloipFwSHvmHitxVcM9Ohni7a3+RZPJUrZHrpYVcXuqwSVo2zGJyrLbW1gykdTY+hrowx6bipq11v7jnTwLtJwd7cPeYuJ2fJGFLoQrgFTyN+FiK1wrQm2k9UZJUZxSbWjPGJwrxmzqynoRamhUjNXi7kThKDtJWJdnY5oSxX7SMvxGh9xANLVpKoknzTGpVXTba5NFSrSonkwkihSUYB/ZuD3vLrxHxpFUg72e247pTVrrc0MFu7O8qxlCpYBteQJIBI8SDpWepjKUYZ078C+ng6kp5WrcRg2ZsBIocTKbSFRIkZI0vqgPQd65vyArFUxM6lWENlo38fgbaeGhTpznvul8DbTBDEYaEowVYwfrAVIBAysQToLWtesueVGpJWvc1ZY1aad7WFXeXeOVr4dZkeLQFo0y5/Am/e92hrpYXCwj+o42fJu9jm4rFTf6alddhNu7sNkZSVDYlheONh3YQf72Ycv4V5m1NUqdL1Y+zxfPsXzYUaPR9Z+1wXLtfyR0bZWz1hTKCWYks7n2nY8WNKaoqw07FwOUZ24ngOg60kmWRRrUowUAFABQB5kQMCCLg0ALW0cAYz1U8D+hqxO5W1Yy8dgkmQpIuZT8R0IPIjrTJ2FcU1ZiXvFsIjWZm7vsYtR3h0XEgcR/GPfURvD2FdcY+noVVIqXtvX+Xr6hhtpQ4cKk2HdGNsrxEOkt/tI51N/PnWKeGlWblGd1yejXgaIYiNJKMo27tU/E09kYGZXlkZB9bxTXQD2czE2LAcwKz1qsJJQjsuPoaKVOUW5y4lDZTLNhZIpAWQZuzfKRcG5Ci/HKeDD9Ktr/p1YyWj04/e5VR/UpSi9Vrw+9iDMmKwTJJlM0S2DKQysQO6cw9k8Ab1Y70cQpR0T4fERWrUHGWrXETU2NO1ssZe/3LP8cpNvfXV/M0uLt36fE5X5arwV+7X4G7upsG095woCC9sysb8rqCSPfWPG4i9O0Hv4GvB4e1S81t4jFgnSfFPKxXs4VyxqGDMNbsWt7LN+luVYaseioqC46vtN1KXSVXN8NETbGnaSTEsATIbC2UqYxYqgUHVha+vjUV4qMYW2+PMmjJylO+/wACmMWuCj7PEo2QsTGYx3TpqGDknNe5vc3vT9H+almpuz43E6T8tG01pwsKm0ZvpcuXCwMoPFQb5v4nAsq26+tdOjD8vC9WV/vZcTm1ZvETtTjb748Db3d3fs31WWWUHvTEXgh65PxZPQUk5Sq+1pHlxffyRbSpKn7OsufBd3Nj5szZqQqQtyzG7u2rOerH9OVR2I0JWGPZOzb2dxpyHXxNK2OkblIOFABQAUAFABQB5kQEWIuDyoAwdobKK6pcr05j96dMRxMwimFMHG7uizdgVUN7ULjNC39PFD4qRUSSk7vfmtxMrXs7cnsLe0cC6DK0k2HU8UdmkwzDmBKuqA9GqFFp3yqXatH5bMWW1rtdj1XmT4rbOJjj+qwiZSLCaJjMijhdQvCw61mp4Wi5XlPXk9H7y6eIrKNox05rVe4i/wDkmEw0OSEM8gUhQVyqCRa7X49TQsFWq1M9T77iHjKVOnlh8BRwe2pIoxHHZO/mZgO8+gAVjzUWOnjXUqYeFSV5a6W7jmQxE4RtHTiae7G8McM0hljHZzcQg9gg3BA6VnxWEdSmop6rnxNGGxap1HJrR8jTxe9MUMvaYa0okFpEdSL29kg/e1Iv5Vnp4GcoZKultmaKmMhGeelrfchxWMxWJZZIMO8GUWMmYqLHkXbKtudPTpUKCcZyvfh9NRJ1a1Zpxja3H70PGH2J2z3llkxT/dhJKjwadu6o8quVSSVqccq5v0K+ijJ3nLM+z12G3Z+7fdyyZY4vwIrhW/xXPek9BSKKTzPV838lwL1F2tsuS+b4jHhsOAAiLYDQKo+QFS2OlwRvbO2TbvSankvIefWkch1E1qUYKACgAoAKACgAoAKACgChjNlo+o7rdRz8xUqRDRjYrZ7pxFx1Go9/SnTQjRUI5VJBlzbAgJzKpjf70TFD78vH31Ld1Z694uRXutO7QrT7Ac8MQWHSaKOT1sDVfR0+Ct3Nonr8796TKD7rOfsYI+cDD/S9Nl5Sl5/QTK+UfL6nxd1W/DwQ/wDxc/N6Lf5S8/oRkf8AGPl9S7Bu84/vlT/BgRD7icxpejhxu+9ssWbnbuSLSbvQ3vJnmI5yuW+C+yPcKeNo+yrdxDgn7WveasUQACqLDkAPkBQMaWF2S7at3R48fhSuQyibWEwaRjujXqeNK3cZKxYqCQoAKACgAoAKACgAoAKACgAoAKAK0+Ajfiov1GhqbsiyKEuwx9lj7xepzEZSu+xZORU1OZEZWRHZMvQfEVOZEWZ9GyJeg+NRmROVkqbEfmwHrRmDKWotiIPaYn0FRmJymhBhlT2VAqLk2JagkKACgAoAKACgAoA//9k="/>
          <p:cNvSpPr>
            <a:spLocks noChangeAspect="1" noChangeArrowheads="1"/>
          </p:cNvSpPr>
          <p:nvPr/>
        </p:nvSpPr>
        <p:spPr bwMode="auto">
          <a:xfrm>
            <a:off x="307975" y="15875"/>
            <a:ext cx="300038" cy="300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3" name="AutoShape 8" descr="data:image/jpeg;base64,/9j/4AAQSkZJRgABAQAAAQABAAD/2wCEAAkGBxQTEhUUExQWFhQUGBkbGBcYGB4dGBceGhkZGBcbFxocICggGB4lHBYVITEiJSkrLi4uFx8zODMsNygtLisBCgoKDg0OGxAQGzcmICU0LCw0MCwsNCwsLTQ0LCwsLCwsLCwsLCwtLCwsLCwsLywsLCwsLCwsLCwsLCwsLCwsLP/AABEIAK8ArgMBEQACEQEDEQH/xAAbAAACAwEBAQAAAAAAAAAAAAAABgMEBQcCAf/EAEMQAAIBAgMFBQQIAwYGAwAAAAECAwARBBIhBQYxQVETImFxoTKBkbEUI0JSU5LB0WJygjNDc6Ky8QcVNNLh8BZUg//EABkBAAIDAQAAAAAAAAAAAAAAAAACAQMEBf/EADcRAAIBAgQCBwYFBQEBAAAAAAABAgMRBBIhMUFREyJhcYGR0TKhscHh8AUUI0JSM1NicqLxQ//aAAwDAQACEQMRAD8A7jQAUAFABQAUAFAHl3AFyQB40AZ8+2UHs3Y/AfGmyi5ijLtpzwAHrU5URmZWfaEh+2fdU2RF2RnFP99vzGiwXAYt/vt8TRYLkybTlH2r+dFkF2WotuMPaUHy0NRlJzF/D7UjbnlPj+9LlY10XgagkKACgAoAKACgAoAKACgAoAKAPjNbU6CgDJxu2QNIxf8AiPD3DnTKIrkY80zMbsSTTilHaG0ooReWRUHidT5DialRb2FlJR3Mdt5mcXw+HkkX8RyIo/zNx+FRKUIO0pa8lq/cKpSkrxjpz2Rl4reWb7WIwkXguaU+mlClf2YN+4Vya3kl7zPk3l67Qb+jC6e67U1qn9v/AK+hW6kP7n/P1Pi7y9NoSf1YUfo1Tap/b/6+hHSQ/uf8/UvYbeaX7OLwsnhIjRk+/hSNtbwfhZlilfaa+BrQ7xygXlwzFPxIGEqe8DUVCnTbspWfJ6D3mtXHTmtTU2ZtqCf+ykVj93gw81OtO4tbkxnGWzNfDYx4/ZOnQ8KRq46djcwO1FfQ91unI+RpGhky/UDBQAUAFABQAUAFABQBFicQqLdj+58qlK5Ddhcx2PaQ66LyH79adKwjdzNxuMSJC8jBVHEn9Oppkm9EK5JK7FXam8UjLmDDCwHhI4vNJ/hR8h4mozK+WKzP3LvZW5O128q7d33IT594FRiYIu/zmn+slPiL91PIXq1YeU/6kvBaL1ZmeJjH+mvF6sycdj5JjmlkZz/ESbeQ4CtEKcIK0VYzTqzm7ydytTiBQAUAFAEuGxDxtmjZkbqpIPpSyjGStJXGjOUXdM103iz2+kxLNb+8HcmHiHXifMVn/LZf6Tt2bryNKxWb+or9uz8xs2Jt+QC8TnFRjjE9lxKDw5S28KplLK7VFbt/b9DTCV1eDzdn7vqNmy9qRYhM0TXtoRwZT0YcQalxa3LIyUthg2dtUr3X1XrzH7ikcSxSN5WBFxqDSDn2gAoAKACgAoAixOICKWb/AH8KEgbFjF4lpGu3uHIVYlYrbuY+2drrAo0LyObRxr7TnoOg8aZLi9hJSt3iDt3bOR80hWbEjgvGHDeAH94/jwFqmEZVlppH3v0RnqVFTeusvcvVipi8U8rl5GLO3Ek61shCMFlirIwznKbvJkSqSbAEk8AOJ8qYUs4/Z8kJCyoULKGAPGx/2NQpJ7DSg47k+wsFHLKBNKsUY1ZidT4L41Em0tENTipPrOw0f8g2X/8Acb86/wDbVWepyNHQ0f5ffkVNvboIkH0jDTdrENTe17XsSGGhtzFqmNVt2YtTDpRzRdypu1um2Mjd1kCZWygFbhja51B04jkeNTOpldhaVDpFe5FtLc/Fw3JjLqOcfe9OPpUqrFkSw84mEykGxBB6HjVhRsfUcgggkEG4I0IPUHlUNJqzJTa1QzbM272jgyP2WIHs4gDuv/DiFHtA/e5VjlRlS1hrHl6ehthXVR9Z2lz9fU6DsXbXakxSqI8QguUvcMOTxn7Sml0azR2NMZO+WWj+9hm2ZtAxmx9g+niKRq5anYY1a4uOBpBz7QAUAFAHxmsLngKAFjaOMMjX+yOA/WrErFbdzF2ztRcPHnIzMTlRBxdjwUUyVxJyyo51t7a7RM4zBsVILSyDhCPwYuni1NTh01pP2Vsufa/kjNWq9FdL2nu+XYhTraYDV3e2FJi3ZIyq5Rclvhy40k5qJbSpOo9DXbcrGwurxhWZCGUq2twbjQ2pOli9GW/lqkXdDPvbsxsXg1lMZSeIFspGv8a+PC48qqpyyysaK0M8L8ULH/D/AGNDiWlEy5goUjUi1yb8KtqycbWM+GpxlfMaMx2OrMpV7qSD7fEGx50q6Rlj6BOxW25vRhxhjhcIhCMLFjoACbmwOpJ6mpjTd80haleOXLAZtkwx4XZyLLnCuvfKg5h2mpPd1FhYX5WqqTcp6F8EoU7MpS4xYomkw+0QUA9iW0hvyCnRwfMGmtd2cSHLKrxkc8d5cRLc55ZXPiWNaNIo5/Wm+bPuO2bNDbtYnS/DMpAPkeFCknsEoSjuipTCm/sTaoISGVsuQ3gm+1C3IHrGeBHK9ZKtJxfSQ8Vz+pro1lJKE33Pl9DpmwdqmUMkgCzxaSKOB6OvVWGtV6NKUdmbIyeqluhs2JjbHs24H2fDwpJItizcpBwoAKAMfbuLt9WOerfoKaK4iyZhu4AJJsALknkBxNOIc429tw/9TwdwVwqn+7Tg8xHJm4DyqVDpJdHwW/a+XqZp1Mi6Ti9uzt9BOwQQyJ2pIjLDORxtfvEVue2hgjZy1GLbe7itnmwSlsOgFzqSTrmKX1ZRpc+fSqoz4S3L6lFPrQ2MbYG1Gw06SrqAbMPvKfaHw+QqyccysVUp5JXOjb4Y6eOJMThZPq7DMtgVIOqt4dD7qzU0m8rN1aUks0Rbh/4i4gCzRxMetiPQHWrHQRQsXLihYw20pY2Zo3ZC/HIbX1vy86tcU9zOqkk7ogAZ25sxufE8yfmaG1FaipOT0I6YgZ9m784qKwLLIo5ONfzCxqp0Ys0RxM1ue9u70QYiP/pEWY6F7+z4qQASfP1qI02nuNUrxlH2dTX3JK4fAT4oLmkBb4KFsPAa3NLU1mollC0abkQ7M35ExMWNjQxSaZgNF/mGuniNRRKlbWJEMSpaTRlb17rfR/rYmDwNwNxdb8AfvDoRT06mbR7lVahk6y2FmrTONm7u1GYLl1xOHF4+s0Q1eI9SBcr5ViqR6KWb9r37Hz8eJuo1M6t+5bdq5eh0zZ2NWaNJYz3XFx4dR5g6e6las7M1xkpK6HDZmK7RAT7Q0P71U1YtTuW6gk8yuFBJ4AXoAUZpSzFjxJq0qFre3EhsuHzZVcF5mH2Yk1b3twFDlkjmW+y7yufWeXhu+45btfaBnlaQiwOiryVRoqjyFa6NNU4KJzq1R1J5inVpUNG6G9jYUiOS7QE++PxXw6iqqlPNqtzTRruGj2NLfXduMx/S8OyhDqygjKb/AGk8f4aSnN3yssr0U1niKUm1ZjEsJkbslvZb6am+vWrsqvcyupJxy30KVMIFAGnu5HmxCjwf/Q1ZcY7UW+74o04NXqrx+DMytRmCgAoAYd0t5DhWKuM0MntrzHLMOunEc6rqQzF9CtkdnsaO8u6yGP6Vg2DQkXKg+z1y+H8PEUkKjvlkWVaCtnhsJpq8yBQBLhcQ0bq6GzIQQfEUsoqUXF8RoScZKSOm7qbRHaALpFigZIx9yQaTR/EFh4Vhjezi946d64M6cZK91tLXx4ofNkYjJIOjaH9KhrQuT1GWqywzNvTWQL94+g4/pTRFkL9OIcv3n2ldJZAdcU+VPCGHT/M59KeEc1VLhH4v0RkqztTb/l8F6sWtn4QyML+wGXO33QzAXq+tVyR7dbeRlo0nN9mlxk2lhVw6YgrATnNlewKopUA25jXN6VzaNSVaUE57bri2dOtBUYzahvs+CVhQrsHHJjiXyCPMcgOYLfQE6E2qLK9xsztYhqRQoAKANzc5L4keCt8rfrWD8RdqHijd+Hq9bwZjSrZiOhPzrdF3SZikrNo8VJAUAFAH2/Ll0oC5s7pYnJOB2XaiQFSlgSRxuL+XhWTGQzU7qVmjXg52qWavc1dsbvgQLkiZJmlfKhtmKd4gaGxAVR8azUMU3UeZ9VJa9v8A6aK+FXRrKutd6ffYKFdQ5gxbtYs9nIg9uEjEReaW7VR5pf4VkrrLUjPg+q/l7zZh5Xg48Vqvn7jrWExAdFdeDAMPeLiqmrG1O6uOOCmzordR68D61Wy1GJt2S8lvuj5600dhZbi3vHizFhpnHEIQPM6D51ZBXaRVUlaLZyves5ZlhHCCNI/eBdvUmrMLrDP/ACbZixbtNQ5JI1MHhkw8YjmayYuNWzgeyeYPuYEGsdaUq081Nawe3M2Uoxowyzek1vyMjbuJFxHHM8kaj7R0v4WAuK1YWm7Z5xSkzLiqi9iEm0ZFbDGFAE+EwjyNlRSx6Cq6lSNNXk7IenTlUdoq59kwMqkgxvcce6ahVqbV1JeZLo1E7NHwYKT8N/yn9qnpaf8AJeYdFP8Ai/IYNzMG6zlmRlGQ6kEcSK534lVhKklF31N/4dSkqjbXAx8ds+XtH+re2Zrd09TW2lXp5F1lsuJkq0Z531Xu+BX+hSfhv+U/tVnS0/5LzK+in/F+RLBsyZ+EbadRb52pZYilHeQ0cPUlsiowsbHiKtTuUtW0PlSB6jkKkFSQRwI4iolFSVmTGTi7odNmbTwyZcS00sk4XL2bWPuXQZdR61yKlGrL9JRSje90denWpL9Vybla1hd3g2aYJFDEXkQSacBmJuB5EGuhhqyqwuuGhz8TSdOevHUj2BiuzxMTngGAPk3db0JpsRDPTkhcPPLUTOq7otaFojxgkeP3A3T/ACkD3VmzZkpc1c6MFlvHloPO78l0I6H51XIuiZO0WvK/n8tKZbCvcXN6hmWCPlJiIwfIHOfRaJPLCT7GJJXcY82jl8NsRjRnPdmn18mfh8DatLvSoacF8jnq1Wvrs38xsOJxEAdPo4mTDiyStYZVAuAb6Mbaaa6CuXlp1bSz5XLdHTcqlK8cuZR2YgzylmLHixJPvrtRiopJHFlJybbPFMQFAGhgYQY3vxawX3H9Tp51nqztNdm5opQvB9p5TbE4FhK9h41LwtF7xRCxVZaZmextzEfjP8aX8nQ/ihvzlb+RqbC3nKMxxDPIttALcay4nARkl0SSNOGx7i30juUsZvDMXYpIwUk5RpoOVXU8DSUUpR1KamNquTyy0IP+e4j8Z/jVn5Oh/FCfnK38jycdLKQskjMoNzc6C2pPwqehp0k3GNmR01So0pPQ8bVUdoSODaj5EfGmoPqJPgLXXXuinVxSFADLuhj5RniSBZwe9lNgbjTQn3cK5+NpRdpueXgb8HVkk4qObiT7yYV3w/0mYZZS4jVOARBm0t1vc++kws4xqdDT2Svfmx8VByp9LPe/uFO9dM5p1/dZ7yTN+KsEn5ogD6qa5tPSFuTa952E7yb52fuHbd97Mw6j5H/zRIsiZ2JPfb+Y/M1JAu7yN9dhfB5G+ETUtX+lLw+KEv14+PwZzzcnDRyzmOUDvowTWxDaFcp5HpV+OlONPNDgzJgowlUyyNreCPFLhW7adct7Ktu+4JtdjwF/0rFhpUJVo5I6+5GzEKtGlLNLT3sRq7JxgoA+otyAOJ0qG7K5KV3YvF9JLcFCAHybj8bmqLaxvxv8DRm0lbhYrYoa5hwYX/f1vVlPa3IqqLW64kNWFYUAFABQBYj0S/NzYeQsT62FVvWVuRbHSPeTYrUyDmpzD0Delj7qrhoovw9B6mrkvEo1oM4UAae7eb6RGEcRkkjMRccDoRzvWbF5eheZXRpwmbpUouzGjeTCTDDzPinDsCojy+x3mUlh4lVPlrXPws4dLGNJabvnsb8TCfRSlVeuy5biJXZOOdV3La+Q9cLD6PKK5y3l/s/gjqw4f6r4sedjtZz/ACn5ihlyK2KHfb+Y/M0Axd3jX63CeMjr+aJwKWr/AEpffFCfvj98Gc+3JaPtHjmsEkQAMeCsCClz9nXgatx8Z5FKG6MuBlDM1PZl/eXBJFh+/M0srN3AW0QA2OnM9SetZ8JVlOr1Y2VtdC/FU4wpdaV3w1E6uscoKAJ8PoGboLDzP/i9Vz1aiWQ0TkfYP7OT+n/VRL24+JMPYl4HyPVCOa94fJv0Puoekk+enoRHrRa5akFWFYUAFAH1VuQBxOlQ3ZXJSu7E2IYZgBwWwHu4+tz76SC6t3xHm1msuB7xEmWUnof9x8KWCvTSGnLLUuQzx5WI5cvI6j0qyErq5XONnYjphS7sbJ28fa+xm11tbobjhY2N6pxGbopZNy7D5ekWfYcts4VYYJ27UzFlyxgtdlDasSOoW926WrlUJupUilHKlq/vv4HUrwVOnJt3b0QgV2zinVtzFtk8MLD6tI3yIrnL9z/yfyOrDh/qvmPOxlu5/lPzFRIviRbTS0r+d/jUrYh7i3vWcsccn4U0TnyzWb0JqXHNFx5plc3a0uTQi7DlXDY6eKRSY2zo1lzWGa4YgcutLiI9Nh4yT10ZVh5dFXlFrTUu7Tjw64eSLDWlkkuSV7xCr0PJAAffVFJ1nUjKrol4a+rL6ipKnKNPVvx+0hGrsnGCgC9Pg5LKoRyALkhSQSfG2ulhVEasLttrzNEqU7JJM+w4OTI47N9ctu43XyqJVYZl1l5hGlNRkrPhwI4cLKrA9lJ49xtRzHDpemlUptWzLzFjSqJ3yvyIcVDkYqeX/ovTwlmimJOOWViKnECgC3goWOZlUsVGgAubnS9h019KpqyirRb3LqUG7tI8rgpfw5PyN+1S6tP+S8yFRqX9l+RLjMHIXYiN7X+437UtOrBRScl5oepSm5NqL8jzPh3EYLKylTbvAi4Oo48ba+lTGcc9ou9xZwkoXkrWKdXFJsbrPknEhXMiA5za4UHS7Dpe1ZMYnKnlT1e3aa8G7VMzWnEYdtSYaHDz/RyrNLZQBrkRmDH+VeIHXNWOgq1SrF1Nl736myu6VOlJU937kI6rfQcTXW2OSldnYN2Es845IYox/REoPqTXOp+wnzu/NnXXtNcrL3Idt3k7zHwAokWRPG347OG+8Pl/uKIhIX9sYPtoJY/voQPO2nrani7O5XOOaLRzPaGPaLEwYpR/axozD7xHclXz09aIUlOlKi+DfqjNUqOFWNVcUvqMcmLgUyLApM2ICqEKlWBN9GBHdFzcnhpXOVKq0s76q43udB1KabyLrPgc8x+EMUjRta6G1xwPlXcp1FUipLicSrTdObi+BXqwrN3YO8bwDIwLx9L6r/L4eFYMVgY1utHR/E34XHSpLLLVDRHvPhyL9oR4EG9cp/h9dO2U6ax1Fq+Yydr733BWAHX7Z5fyjr4mteH/AAyzzVfL1Mlf8S0tT8xRYk6nnzrsLTQ5Lu9S7sbAdvMsQNswbXxCsw9QB76rr1Ojg5fe5ZQpdJPKUatKixgcY8Lh0NmHwI6HqKrq0o1Y5ZLQspVZUpZojngN7omH1l0bnxK+41xKv4ZUi+pqjtUvxGnJdbRkuL3sgUd0s55AAgfE0tP8NrSeqsNU/EKUVo7ibtbar4h8znQeyo4L/wC9a7OHw8KEbRONiMROtK8ijWgoG7cu8A7dxeGQ9mSOXmOhuRfwrl479WShH2o6nUwX6cc8tnoet6MXCuGWKAEq7Zi+UhdL2AJHeOuvkKMJTqOq51HqtLfewYupBUlCmtHxMLdvDB8TGD7KnO3gqAub/l9a24mWWk7d3noYsNHNUV+/yOrbqRn6OHb2pmaU/wBZJX/LlrO1l6q4aHQhqrvjqPGwY7Rk/ePy0/eq5F0T1tuDNHfmuv70R3CWwuU4hzre3Zek0YGsbfSIvFH0mUeTAN76aMstRS4PR9/D0M1WGaDjy1Xz9SfZW8cbRRyyxv2sXdz5CUbS18/BTa171hrYSUajjB6PW19fI1UcVGUFKa1XG3zF3ePAsUTFNoZye790cE162U3rbhKijJ0F+1b8+ZixdNuKrPjw+Av1vMIUAFABQBvbqToWMMqqyycA3C/S/EXHAjgbeRw41Tiukg9jdgpRbdOXEctgbsxw4gTxOWQ3XI3tRki5BI46VzcRjJVaag148zo0MJGnNyX/AIUTuvAjzYiUkxKzNbla97fxE8B586sWNq1FGnDThcreDpQcqk9eIi47FGSRnsBc6AcFHIDyFdmnBQionHqTzycivTiBQAUASYeIsyqOLED4m1LOWWLlyGhHNJR5j9gpFw2fByqXS6lWCliQwz+wOhuK4tSMq368HZvfhbhudqEo0v0ZK6Xj27Czvbtbt5rBWSOIZVVhZvEsORPTkAK6GCoKlT3u3rc52MrupPayRd3W2eWjP3sUwiXwjUh528rDLRWlmqpcI6+PD1GoQtTb4y08OJ1eGLgqjoAPQVWbRvw8WVQvQVUy1HthcWPA0AKeLgyOV6cPLlViZWzB3lwpKLMi5ngucv30ItInvX1AqXFSTi+P2mJLTrLh9tCTsvFfQ8QYgrS4bEWaO3tEN7JXkW+yRztVdamsRTzPSUd/v3ldKo6FTKtYy2NWRfpUywvE6wxo5AZcpNh3eBtzbh4VkVqMHOMryfJmp/rTUJRtFczn+MwpjYqQbBmANtDlNjbrXbp1FOKaOLUpuEmmQVYVhQBJBlzDPmy88tg3uvpSyzW6u40ct+tsOu72J2eGULETISuXtSSxa/dtYZb36VyMSsZZ327Pu51sM8JdW37RxdcpuBkJ4gG+hNrkW5E6Vy0+B0muJX2kIuzZcQ4WNeIK93w4HWnpZ866PcWpky9fY57twYDXsDKW1tYWS/jmN7eVdzDrFf8A0tb3+44uIeG/Ze/uF+txhCgAoAaN3tjFoJ5SpEsVjGCNQylW4eINc3E4hdLGnfqvfx0OjhqD6OU7dZbeGpv4/eMxwmUwOJbBFZlyxjoeNz1tWOlhIzqZc6a5X1NlTFShDNld+4Q8FhnxEyoDd5G1J+LMfAC591dqco0oX4I40IyqztxZ1HdTBL/aqPq0XsoP5Ae+/m73PkBWJJpdbd6v08EdOKTd1stF6+LHbYeGzPmPBfnyqJMtihhpBwoAzNtYTMuYcV9RTRYskL9OII+8ewwD2Q7qOxbDvwEUp1aMn7KubEdDQ5OL6ReK5rn4fAplTTWTyfJ8vH4key9uYiZHTsR9Ii0Z8+U9Lslib6EX4Vjr4ajTkp5uq+y/vNFHEVpxcbartsQ7Q2WDg4o3IEna2uSCbyScfHRjfyopV/13KG1vgiKtD9BRnvf4sTNq7PaCVo34rz6jkRXWo1o1YKUTk1qMqU8rKlXFQUAMW6LxQs2JmI7mka8SWtqbcdAR8aw43pJroqa337jdg8kH0k3tsNW7+8IxPbgrlsEIudSM1jf00rl4nBuhFO973Olh8Wq0mkrWMyPfGOXPDiU+rN1WReIXgM45+YrU/wAPlFKdN6r4mZY+Mm4VFoxNxkIR2UMGAOjDgRyNdWnJyim1Y5dSKjJpO6IKcQKAGPYWwjeCaSwSSTKFPPullJ8CQPjXPxOJupwhul8zoYbDWcJz2b+Q3OkseJmZEEkTkFl7TL7KAXGh10ub2Fc3NSnTjGTs12X4nRy1ITlJLR9vYI+8m3nxTgWCRpoqKbjxJP2ietdjC4aNGOm74nIxOJlWlrsMG7ewiPquEsoBnb8GI6iO/J30uOQqqU+klm/atu18+5F9Klkjl4vfsXLvZ0bDwWCogsBYKB8AKg0pcBtwWHEaBfj4nnVbdyxKxPUEhQAUALu1sDkOZfZPoelOmI0Y+NwiSo0cgurCxH7dDTp2dxJJSVmJO08BNHKpV8uKUWil4LiVH2H5dqOGvtfKtxjFNNXg9/8AHtXZ8CtqTldO0lt/l2d/xPeEjfHAM8qiSP2oVQIykG/eDHMTcDUdKy1GsM2oR0fG+/yL6d66WeWq4WJ8Wsc+NaJ1UloipFwSHvmHitxVcM9Ohni7a3+RZPJUrZHrpYVcXuqwSVo2zGJyrLbW1gykdTY+hrowx6bipq11v7jnTwLtJwd7cPeYuJ2fJGFLoQrgFTyN+FiK1wrQm2k9UZJUZxSbWjPGJwrxmzqynoRamhUjNXi7kThKDtJWJdnY5oSxX7SMvxGh9xANLVpKoknzTGpVXTba5NFSrSonkwkihSUYB/ZuD3vLrxHxpFUg72e247pTVrrc0MFu7O8qxlCpYBteQJIBI8SDpWepjKUYZ078C+ng6kp5WrcRg2ZsBIocTKbSFRIkZI0vqgPQd65vyArFUxM6lWENlo38fgbaeGhTpznvul8DbTBDEYaEowVYwfrAVIBAysQToLWtesueVGpJWvc1ZY1aad7WFXeXeOVr4dZkeLQFo0y5/Am/e92hrpYXCwj+o42fJu9jm4rFTf6alddhNu7sNkZSVDYlheONh3YQf72Ycv4V5m1NUqdL1Y+zxfPsXzYUaPR9Z+1wXLtfyR0bZWz1hTKCWYks7n2nY8WNKaoqw07FwOUZ24ngOg60kmWRRrUowUAFABQB5kQMCCLg0ALW0cAYz1U8D+hqxO5W1Yy8dgkmQpIuZT8R0IPIjrTJ2FcU1ZiXvFsIjWZm7vsYtR3h0XEgcR/GPfURvD2FdcY+noVVIqXtvX+Xr6hhtpQ4cKk2HdGNsrxEOkt/tI51N/PnWKeGlWblGd1yejXgaIYiNJKMo27tU/E09kYGZXlkZB9bxTXQD2czE2LAcwKz1qsJJQjsuPoaKVOUW5y4lDZTLNhZIpAWQZuzfKRcG5Ci/HKeDD9Ktr/p1YyWj04/e5VR/UpSi9Vrw+9iDMmKwTJJlM0S2DKQysQO6cw9k8Ab1Y70cQpR0T4fERWrUHGWrXETU2NO1ssZe/3LP8cpNvfXV/M0uLt36fE5X5arwV+7X4G7upsG095woCC9sysb8rqCSPfWPG4i9O0Hv4GvB4e1S81t4jFgnSfFPKxXs4VyxqGDMNbsWt7LN+luVYaseioqC46vtN1KXSVXN8NETbGnaSTEsATIbC2UqYxYqgUHVha+vjUV4qMYW2+PMmjJylO+/wACmMWuCj7PEo2QsTGYx3TpqGDknNe5vc3vT9H+almpuz43E6T8tG01pwsKm0ZvpcuXCwMoPFQb5v4nAsq26+tdOjD8vC9WV/vZcTm1ZvETtTjb748Db3d3fs31WWWUHvTEXgh65PxZPQUk5Sq+1pHlxffyRbSpKn7OsufBd3Nj5szZqQqQtyzG7u2rOerH9OVR2I0JWGPZOzb2dxpyHXxNK2OkblIOFABQAUAFABQB5kQEWIuDyoAwdobKK6pcr05j96dMRxMwimFMHG7uizdgVUN7ULjNC39PFD4qRUSSk7vfmtxMrXs7cnsLe0cC6DK0k2HU8UdmkwzDmBKuqA9GqFFp3yqXatH5bMWW1rtdj1XmT4rbOJjj+qwiZSLCaJjMijhdQvCw61mp4Wi5XlPXk9H7y6eIrKNox05rVe4i/wDkmEw0OSEM8gUhQVyqCRa7X49TQsFWq1M9T77iHjKVOnlh8BRwe2pIoxHHZO/mZgO8+gAVjzUWOnjXUqYeFSV5a6W7jmQxE4RtHTiae7G8McM0hljHZzcQg9gg3BA6VnxWEdSmop6rnxNGGxap1HJrR8jTxe9MUMvaYa0okFpEdSL29kg/e1Iv5Vnp4GcoZKultmaKmMhGeelrfchxWMxWJZZIMO8GUWMmYqLHkXbKtudPTpUKCcZyvfh9NRJ1a1Zpxja3H70PGH2J2z3llkxT/dhJKjwadu6o8quVSSVqccq5v0K+ijJ3nLM+z12G3Z+7fdyyZY4vwIrhW/xXPek9BSKKTzPV838lwL1F2tsuS+b4jHhsOAAiLYDQKo+QFS2OlwRvbO2TbvSankvIefWkch1E1qUYKACgAoAKACgAoAKACgChjNlo+o7rdRz8xUqRDRjYrZ7pxFx1Go9/SnTQjRUI5VJBlzbAgJzKpjf70TFD78vH31Ld1Z694uRXutO7QrT7Ac8MQWHSaKOT1sDVfR0+Ct3Nonr8796TKD7rOfsYI+cDD/S9Nl5Sl5/QTK+UfL6nxd1W/DwQ/wDxc/N6Lf5S8/oRkf8AGPl9S7Bu84/vlT/BgRD7icxpejhxu+9ssWbnbuSLSbvQ3vJnmI5yuW+C+yPcKeNo+yrdxDgn7WveasUQACqLDkAPkBQMaWF2S7at3R48fhSuQyibWEwaRjujXqeNK3cZKxYqCQoAKACgAoAKACgAoAKACgAoAKAK0+Ajfiov1GhqbsiyKEuwx9lj7xepzEZSu+xZORU1OZEZWRHZMvQfEVOZEWZ9GyJeg+NRmROVkqbEfmwHrRmDKWotiIPaYn0FRmJymhBhlT2VAqLk2JagkKACgAoAKACgAoA//9k="/>
          <p:cNvSpPr>
            <a:spLocks noChangeAspect="1" noChangeArrowheads="1"/>
          </p:cNvSpPr>
          <p:nvPr/>
        </p:nvSpPr>
        <p:spPr bwMode="auto">
          <a:xfrm>
            <a:off x="460375" y="168275"/>
            <a:ext cx="300038" cy="300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5" name="1 Título"/>
          <p:cNvSpPr txBox="1">
            <a:spLocks/>
          </p:cNvSpPr>
          <p:nvPr/>
        </p:nvSpPr>
        <p:spPr>
          <a:xfrm>
            <a:off x="2009501" y="2600423"/>
            <a:ext cx="3283124" cy="495946"/>
          </a:xfrm>
          <a:prstGeom prst="rect">
            <a:avLst/>
          </a:prstGeom>
        </p:spPr>
        <p:txBody>
          <a:bodyPr>
            <a:noAutofit/>
          </a:bodyPr>
          <a:lstStyle>
            <a:lvl1pPr algn="ctr" defTabSz="514350" rtl="0" eaLnBrk="1" latinLnBrk="0" hangingPunct="1">
              <a:spcBef>
                <a:spcPct val="0"/>
              </a:spcBef>
              <a:buNone/>
              <a:defRPr sz="2500" kern="1200">
                <a:solidFill>
                  <a:schemeClr val="tx1"/>
                </a:solidFill>
                <a:latin typeface="+mj-lt"/>
                <a:ea typeface="+mj-ea"/>
                <a:cs typeface="+mj-cs"/>
              </a:defRPr>
            </a:lvl1pPr>
          </a:lstStyle>
          <a:p>
            <a:pPr algn="l"/>
            <a:r>
              <a:rPr lang="es-CO" sz="900" b="1" dirty="0" smtClean="0">
                <a:latin typeface="Constantia" pitchFamily="18" charset="0"/>
                <a:cs typeface="Arial" panose="020B0604020202020204" pitchFamily="34" charset="0"/>
              </a:rPr>
              <a:t/>
            </a:r>
            <a:br>
              <a:rPr lang="es-CO" sz="900" b="1" dirty="0" smtClean="0">
                <a:latin typeface="Constantia" pitchFamily="18" charset="0"/>
                <a:cs typeface="Arial" panose="020B0604020202020204" pitchFamily="34" charset="0"/>
              </a:rPr>
            </a:br>
            <a:r>
              <a:rPr lang="es-CO" sz="900" b="1" dirty="0" smtClean="0">
                <a:solidFill>
                  <a:srgbClr val="00415B"/>
                </a:solidFill>
                <a:latin typeface="Constantia" pitchFamily="18" charset="0"/>
                <a:cs typeface="Arial" panose="020B0604020202020204" pitchFamily="34" charset="0"/>
              </a:rPr>
              <a:t>ANGELICA MARIA RODRIGUEZ BARRETO</a:t>
            </a:r>
            <a:r>
              <a:rPr lang="es-CO" sz="900" b="1" dirty="0" smtClean="0">
                <a:latin typeface="Constantia" pitchFamily="18" charset="0"/>
                <a:cs typeface="Arial" panose="020B0604020202020204" pitchFamily="34" charset="0"/>
              </a:rPr>
              <a:t/>
            </a:r>
            <a:br>
              <a:rPr lang="es-CO" sz="900" b="1" dirty="0" smtClean="0">
                <a:latin typeface="Constantia" pitchFamily="18" charset="0"/>
                <a:cs typeface="Arial" panose="020B0604020202020204" pitchFamily="34" charset="0"/>
              </a:rPr>
            </a:br>
            <a:r>
              <a:rPr lang="es-CO" sz="900" b="1" dirty="0" smtClean="0">
                <a:latin typeface="Constantia" pitchFamily="18" charset="0"/>
                <a:cs typeface="Arial" panose="020B0604020202020204" pitchFamily="34" charset="0"/>
              </a:rPr>
              <a:t>Coordinadora Grupo Prospectiva</a:t>
            </a:r>
            <a:r>
              <a:rPr lang="es-CO" sz="800" dirty="0">
                <a:latin typeface="Constantia" pitchFamily="18" charset="0"/>
                <a:cs typeface="Arial" panose="020B0604020202020204" pitchFamily="34" charset="0"/>
              </a:rPr>
              <a:t> / Contacto : </a:t>
            </a:r>
            <a:r>
              <a:rPr lang="es-CO" sz="700" dirty="0">
                <a:latin typeface="Castellar" pitchFamily="18" charset="0"/>
                <a:cs typeface="Arial" panose="020B0604020202020204" pitchFamily="34" charset="0"/>
              </a:rPr>
              <a:t>3184560519</a:t>
            </a:r>
            <a:endParaRPr lang="es-CO" sz="900" b="1" dirty="0">
              <a:latin typeface="Constantia" pitchFamily="18" charset="0"/>
              <a:cs typeface="Arial" panose="020B0604020202020204" pitchFamily="34" charset="0"/>
            </a:endParaRPr>
          </a:p>
        </p:txBody>
      </p:sp>
      <p:sp>
        <p:nvSpPr>
          <p:cNvPr id="24" name="23 Proceso"/>
          <p:cNvSpPr/>
          <p:nvPr/>
        </p:nvSpPr>
        <p:spPr>
          <a:xfrm>
            <a:off x="0" y="1486990"/>
            <a:ext cx="5400675" cy="889299"/>
          </a:xfrm>
          <a:prstGeom prst="flowChartProcess">
            <a:avLst/>
          </a:prstGeom>
          <a:solidFill>
            <a:srgbClr val="00415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r>
              <a:rPr lang="es-CO" sz="2400" b="1" dirty="0" smtClean="0">
                <a:latin typeface="Batang" pitchFamily="18" charset="-127"/>
                <a:ea typeface="Batang" pitchFamily="18" charset="-127"/>
                <a:cs typeface="Andalus" pitchFamily="18" charset="-78"/>
              </a:rPr>
              <a:t>COMISIONES DE PERSONAL</a:t>
            </a:r>
            <a:endParaRPr lang="es-CO" sz="2400" b="1" dirty="0">
              <a:latin typeface="Batang" pitchFamily="18" charset="-127"/>
              <a:ea typeface="Batang" pitchFamily="18" charset="-127"/>
              <a:cs typeface="Andalus" pitchFamily="18" charset="-7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482" y="74187"/>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6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2" y="3397101"/>
            <a:ext cx="4736126"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10</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1815882"/>
          </a:xfrm>
          <a:prstGeom prst="rect">
            <a:avLst/>
          </a:prstGeom>
          <a:noFill/>
        </p:spPr>
        <p:txBody>
          <a:bodyPr wrap="square" rtlCol="0">
            <a:spAutoFit/>
          </a:bodyPr>
          <a:lstStyle/>
          <a:p>
            <a:pPr marL="285750" indent="-285750" algn="just">
              <a:buFont typeface="Wingdings" pitchFamily="2" charset="2"/>
              <a:buChar char="q"/>
            </a:pPr>
            <a:r>
              <a:rPr lang="es-CO" sz="1400" dirty="0"/>
              <a:t>Inscripciones de los candidatos: </a:t>
            </a:r>
          </a:p>
          <a:p>
            <a:pPr algn="just"/>
            <a:endParaRPr lang="es-CO" sz="1400" b="1" dirty="0" smtClean="0"/>
          </a:p>
          <a:p>
            <a:pPr marL="285750" indent="-285750" algn="just">
              <a:buFont typeface="Wingdings" pitchFamily="2" charset="2"/>
              <a:buChar char="ü"/>
            </a:pPr>
            <a:r>
              <a:rPr lang="es-CO" sz="1400" dirty="0" smtClean="0"/>
              <a:t>Para la Comisión Nacional de Personal, Sede Central y Regionales, deberán realizar la inscripción al correo </a:t>
            </a:r>
            <a:r>
              <a:rPr lang="es-CO" sz="1400" dirty="0" smtClean="0">
                <a:hlinkClick r:id="rId3"/>
              </a:rPr>
              <a:t>comisionesdepersonal@inpec.gov.co</a:t>
            </a:r>
            <a:r>
              <a:rPr lang="es-CO" sz="1400" dirty="0" smtClean="0"/>
              <a:t>, del 9 al 16 de abril del 2018; adjuntando la </a:t>
            </a:r>
            <a:r>
              <a:rPr lang="es-ES_tradnl" sz="1400" dirty="0"/>
              <a:t>Fotografía a color 3*4 formato </a:t>
            </a:r>
            <a:r>
              <a:rPr lang="es-ES_tradnl" sz="1400" dirty="0" smtClean="0"/>
              <a:t>JPG,</a:t>
            </a:r>
            <a:r>
              <a:rPr lang="es-CO" sz="1400" dirty="0" smtClean="0"/>
              <a:t> y el formato.</a:t>
            </a:r>
            <a:endParaRPr lang="es-CO" sz="1400" dirty="0"/>
          </a:p>
          <a:p>
            <a:pPr lvl="0" algn="just"/>
            <a:endParaRPr lang="es-CO" sz="1400" dirty="0" smtClean="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170" name="Picture 2" descr="http://agora.com.uy/img/14301727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25" y="288057"/>
            <a:ext cx="1856833" cy="105566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7754"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44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756121" y="3397101"/>
            <a:ext cx="5096167"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11</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37120" y="851509"/>
            <a:ext cx="5039481" cy="2523768"/>
          </a:xfrm>
          <a:prstGeom prst="rect">
            <a:avLst/>
          </a:prstGeom>
          <a:noFill/>
        </p:spPr>
        <p:txBody>
          <a:bodyPr wrap="square" rtlCol="0">
            <a:spAutoFit/>
          </a:bodyPr>
          <a:lstStyle/>
          <a:p>
            <a:pPr marL="285750" indent="-285750" algn="just">
              <a:buFont typeface="Wingdings" pitchFamily="2" charset="2"/>
              <a:buChar char="q"/>
            </a:pPr>
            <a:r>
              <a:rPr lang="es-CO" sz="1300" dirty="0" smtClean="0"/>
              <a:t>Inscripción de los candidatos:</a:t>
            </a:r>
          </a:p>
          <a:p>
            <a:pPr lvl="0" algn="just"/>
            <a:endParaRPr lang="es-ES_tradnl" sz="1300" dirty="0" smtClean="0"/>
          </a:p>
          <a:p>
            <a:pPr lvl="0" algn="just"/>
            <a:r>
              <a:rPr lang="es-ES_tradnl" sz="1300" dirty="0" smtClean="0"/>
              <a:t>El aspirante deberá diligenciar el formato adjunto, con la siguiente información:</a:t>
            </a:r>
            <a:endParaRPr lang="es-CO" sz="1300" dirty="0"/>
          </a:p>
          <a:p>
            <a:pPr marL="285750" indent="-285750">
              <a:buFont typeface="Wingdings" pitchFamily="2" charset="2"/>
              <a:buChar char="ü"/>
            </a:pPr>
            <a:r>
              <a:rPr lang="es-ES_tradnl" sz="1200" dirty="0"/>
              <a:t> Nombres y apellidos completos.</a:t>
            </a:r>
            <a:endParaRPr lang="es-CO" sz="1200" dirty="0"/>
          </a:p>
          <a:p>
            <a:pPr marL="285750" lvl="0" indent="-285750">
              <a:buFont typeface="Wingdings" pitchFamily="2" charset="2"/>
              <a:buChar char="ü"/>
            </a:pPr>
            <a:r>
              <a:rPr lang="es-ES_tradnl" sz="1200" dirty="0" smtClean="0"/>
              <a:t>No. Documento </a:t>
            </a:r>
            <a:r>
              <a:rPr lang="es-ES_tradnl" sz="1200" dirty="0"/>
              <a:t>de identidad.</a:t>
            </a:r>
            <a:endParaRPr lang="es-CO" sz="1200" dirty="0"/>
          </a:p>
          <a:p>
            <a:pPr marL="285750" lvl="0" indent="-285750">
              <a:buFont typeface="Wingdings" pitchFamily="2" charset="2"/>
              <a:buChar char="ü"/>
            </a:pPr>
            <a:r>
              <a:rPr lang="es-ES_tradnl" sz="1200" dirty="0"/>
              <a:t>Manifestación expresa del cumplimiento de los requisitos de que trata el artículo 2° de la presente Resolución.</a:t>
            </a:r>
          </a:p>
          <a:p>
            <a:pPr marL="285750" indent="-285750">
              <a:buFont typeface="Wingdings" pitchFamily="2" charset="2"/>
              <a:buChar char="ü"/>
            </a:pPr>
            <a:r>
              <a:rPr lang="es-ES_tradnl" sz="1200" dirty="0"/>
              <a:t>Marcar con una X la Comisión a la que aspira ser elegido, </a:t>
            </a:r>
            <a:r>
              <a:rPr lang="es-ES_tradnl" sz="1200" dirty="0" smtClean="0"/>
              <a:t>y para </a:t>
            </a:r>
            <a:r>
              <a:rPr lang="es-ES_tradnl" sz="1200" dirty="0"/>
              <a:t>el caso de las Comisiones de Personal</a:t>
            </a:r>
            <a:r>
              <a:rPr lang="es-ES_tradnl" sz="1200" dirty="0"/>
              <a:t> Regional, deberá </a:t>
            </a:r>
            <a:r>
              <a:rPr lang="es-ES_tradnl" sz="1200" dirty="0"/>
              <a:t>escribirse a la comisión regional a la cual pertenezca.</a:t>
            </a:r>
            <a:endParaRPr lang="es-CO" sz="1200" dirty="0"/>
          </a:p>
          <a:p>
            <a:pPr marL="285750" indent="-285750">
              <a:buFont typeface="Wingdings" pitchFamily="2" charset="2"/>
              <a:buChar char="ü"/>
            </a:pPr>
            <a:r>
              <a:rPr lang="es-ES_tradnl" sz="1200" dirty="0"/>
              <a:t>Fotografía a color 3*4 formato JPG. </a:t>
            </a:r>
            <a:endParaRPr lang="es-CO" sz="1200" dirty="0"/>
          </a:p>
          <a:p>
            <a:pPr lvl="0"/>
            <a:r>
              <a:rPr lang="es-ES_tradnl" dirty="0" smtClean="0"/>
              <a:t> </a:t>
            </a:r>
            <a:endParaRPr lang="es-CO"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603"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951" y="360065"/>
            <a:ext cx="203951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201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2" y="3397101"/>
            <a:ext cx="4736126"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12</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1600438"/>
          </a:xfrm>
          <a:prstGeom prst="rect">
            <a:avLst/>
          </a:prstGeom>
          <a:noFill/>
        </p:spPr>
        <p:txBody>
          <a:bodyPr wrap="square" rtlCol="0">
            <a:spAutoFit/>
          </a:bodyPr>
          <a:lstStyle/>
          <a:p>
            <a:pPr marL="285750" indent="-285750" algn="just">
              <a:buFont typeface="Wingdings" pitchFamily="2" charset="2"/>
              <a:buChar char="q"/>
            </a:pPr>
            <a:endParaRPr lang="es-CO" sz="1400" dirty="0" smtClean="0"/>
          </a:p>
          <a:p>
            <a:pPr marL="285750" indent="-285750" algn="just">
              <a:buFont typeface="Wingdings" pitchFamily="2" charset="2"/>
              <a:buChar char="q"/>
            </a:pPr>
            <a:r>
              <a:rPr lang="es-CO" sz="1400" dirty="0" smtClean="0"/>
              <a:t>Divulgación del listado de Inscritos:</a:t>
            </a:r>
          </a:p>
          <a:p>
            <a:pPr algn="just"/>
            <a:endParaRPr lang="es-CO" sz="1400" dirty="0"/>
          </a:p>
          <a:p>
            <a:pPr marL="285750" lvl="0" indent="-285750" algn="just">
              <a:buFont typeface="Wingdings" pitchFamily="2" charset="2"/>
              <a:buChar char="ü"/>
            </a:pPr>
            <a:r>
              <a:rPr lang="es-ES_tradnl" sz="1400" dirty="0"/>
              <a:t>S</a:t>
            </a:r>
            <a:r>
              <a:rPr lang="es-ES_tradnl" sz="1400" dirty="0" smtClean="0"/>
              <a:t>e divulgará el 20 de abril del 2018 el listado de los candidatos oficialmente inscritos, a </a:t>
            </a:r>
            <a:r>
              <a:rPr lang="es-ES_tradnl" sz="1400" dirty="0"/>
              <a:t>través de los correos electrónicos institucionales y de la intranet del </a:t>
            </a:r>
            <a:r>
              <a:rPr lang="es-ES_tradnl" sz="1400" dirty="0" smtClean="0"/>
              <a:t>Instituto.</a:t>
            </a:r>
          </a:p>
          <a:p>
            <a:pPr lvl="0" algn="just"/>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892" y="576089"/>
            <a:ext cx="1996073" cy="96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56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88170" y="3397101"/>
            <a:ext cx="4664118"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13</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2246769"/>
          </a:xfrm>
          <a:prstGeom prst="rect">
            <a:avLst/>
          </a:prstGeom>
          <a:noFill/>
        </p:spPr>
        <p:txBody>
          <a:bodyPr wrap="square" rtlCol="0">
            <a:spAutoFit/>
          </a:bodyPr>
          <a:lstStyle/>
          <a:p>
            <a:pPr marL="285750" indent="-285750" algn="just">
              <a:buFont typeface="Wingdings" pitchFamily="2" charset="2"/>
              <a:buChar char="q"/>
            </a:pPr>
            <a:endParaRPr lang="es-CO" sz="1400" dirty="0" smtClean="0"/>
          </a:p>
          <a:p>
            <a:pPr marL="285750" indent="-285750" algn="just">
              <a:buFont typeface="Wingdings" pitchFamily="2" charset="2"/>
              <a:buChar char="q"/>
            </a:pPr>
            <a:r>
              <a:rPr lang="es-CO" sz="1400" dirty="0" smtClean="0"/>
              <a:t>Jurados:</a:t>
            </a:r>
          </a:p>
          <a:p>
            <a:pPr algn="just"/>
            <a:endParaRPr lang="es-CO" sz="1400" dirty="0"/>
          </a:p>
          <a:p>
            <a:pPr marL="285750" lvl="0" indent="-285750" algn="just">
              <a:buFont typeface="Wingdings" pitchFamily="2" charset="2"/>
              <a:buChar char="ü"/>
            </a:pPr>
            <a:r>
              <a:rPr lang="es-ES_tradnl" sz="1400" dirty="0" smtClean="0"/>
              <a:t>Se designarán máximo 2 jurados por mesa de votación.</a:t>
            </a:r>
          </a:p>
          <a:p>
            <a:pPr marL="285750" lvl="0" indent="-285750" algn="just">
              <a:buFont typeface="Wingdings" pitchFamily="2" charset="2"/>
              <a:buChar char="ü"/>
            </a:pPr>
            <a:r>
              <a:rPr lang="es-ES_tradnl" sz="1400" dirty="0" smtClean="0"/>
              <a:t>Deben tener calidad de empleado de carrera, excepcionalmente </a:t>
            </a:r>
            <a:r>
              <a:rPr lang="es-ES_tradnl" sz="1400" dirty="0"/>
              <a:t>periodo de </a:t>
            </a:r>
            <a:r>
              <a:rPr lang="es-ES_tradnl" sz="1400" dirty="0" smtClean="0"/>
              <a:t>prueba o provisionales, en la eventualidad en que el establecimiento no cuente con personal en carrera.</a:t>
            </a:r>
          </a:p>
          <a:p>
            <a:pPr marL="285750" lvl="0" indent="-285750" algn="just">
              <a:buFont typeface="Wingdings" pitchFamily="2" charset="2"/>
              <a:buChar char="ü"/>
            </a:pPr>
            <a:r>
              <a:rPr lang="es-ES_tradnl" sz="1400" dirty="0" smtClean="0"/>
              <a:t>Se designará y notificarán los jurados de votación el día el 23 de abril de 2018.</a:t>
            </a:r>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274"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3670" y="288057"/>
            <a:ext cx="1792932" cy="138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925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044153" y="3395267"/>
            <a:ext cx="4817311"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14</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1815882"/>
          </a:xfrm>
          <a:prstGeom prst="rect">
            <a:avLst/>
          </a:prstGeom>
          <a:noFill/>
        </p:spPr>
        <p:txBody>
          <a:bodyPr wrap="square" rtlCol="0">
            <a:spAutoFit/>
          </a:bodyPr>
          <a:lstStyle/>
          <a:p>
            <a:pPr algn="just"/>
            <a:endParaRPr lang="es-CO" sz="1400" dirty="0" smtClean="0"/>
          </a:p>
          <a:p>
            <a:pPr algn="just"/>
            <a:endParaRPr lang="es-CO" sz="1400" dirty="0" smtClean="0"/>
          </a:p>
          <a:p>
            <a:pPr marL="285750" indent="-285750" algn="just">
              <a:buFont typeface="Wingdings" pitchFamily="2" charset="2"/>
              <a:buChar char="q"/>
            </a:pPr>
            <a:r>
              <a:rPr lang="es-CO" sz="1400" dirty="0" smtClean="0"/>
              <a:t>Publicación listado general de votantes activos inscritos en carrera:</a:t>
            </a:r>
          </a:p>
          <a:p>
            <a:pPr algn="just"/>
            <a:endParaRPr lang="es-CO" sz="1400" dirty="0"/>
          </a:p>
          <a:p>
            <a:pPr marL="285750" lvl="0" indent="-285750" algn="just">
              <a:buFont typeface="Wingdings" pitchFamily="2" charset="2"/>
              <a:buChar char="ü"/>
            </a:pPr>
            <a:r>
              <a:rPr lang="es-ES_tradnl" sz="1400" dirty="0" smtClean="0"/>
              <a:t>Se publicará el 23 de abril del 2018 </a:t>
            </a:r>
            <a:r>
              <a:rPr lang="es-ES_tradnl" sz="1400" dirty="0"/>
              <a:t>en la </a:t>
            </a:r>
            <a:r>
              <a:rPr lang="es-ES_tradnl" sz="1400" dirty="0" smtClean="0"/>
              <a:t>pagina web, intranet </a:t>
            </a:r>
            <a:r>
              <a:rPr lang="es-ES_tradnl" sz="1400" dirty="0"/>
              <a:t>y correos electrónicos </a:t>
            </a:r>
            <a:r>
              <a:rPr lang="es-ES_tradnl" sz="1400" dirty="0" smtClean="0"/>
              <a:t>institucionales. </a:t>
            </a:r>
          </a:p>
          <a:p>
            <a:pPr lvl="0" algn="just"/>
            <a:endParaRPr lang="es-ES_tradnl" sz="1400" dirty="0" smtClean="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54124"/>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94" y="316123"/>
            <a:ext cx="1985850" cy="98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78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1" y="3397101"/>
            <a:ext cx="4736127"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15</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2031325"/>
          </a:xfrm>
          <a:prstGeom prst="rect">
            <a:avLst/>
          </a:prstGeom>
          <a:noFill/>
        </p:spPr>
        <p:txBody>
          <a:bodyPr wrap="square" rtlCol="0">
            <a:spAutoFit/>
          </a:bodyPr>
          <a:lstStyle/>
          <a:p>
            <a:pPr marL="285750" indent="-285750" algn="just">
              <a:buFont typeface="Wingdings" pitchFamily="2" charset="2"/>
              <a:buChar char="q"/>
            </a:pPr>
            <a:r>
              <a:rPr lang="es-CO" sz="1400" dirty="0" smtClean="0"/>
              <a:t>Jornada de Votación:</a:t>
            </a:r>
          </a:p>
          <a:p>
            <a:pPr algn="just"/>
            <a:endParaRPr lang="es-CO" sz="1400" dirty="0" smtClean="0"/>
          </a:p>
          <a:p>
            <a:pPr marL="285750" lvl="0" indent="-285750" algn="just">
              <a:buFont typeface="Wingdings" pitchFamily="2" charset="2"/>
              <a:buChar char="ü"/>
            </a:pPr>
            <a:r>
              <a:rPr lang="es-ES_tradnl" sz="1400" dirty="0" smtClean="0"/>
              <a:t>Las </a:t>
            </a:r>
            <a:r>
              <a:rPr lang="es-ES_tradnl" sz="1400" dirty="0"/>
              <a:t>elecciones se llevarán a cabo </a:t>
            </a:r>
            <a:r>
              <a:rPr lang="es-CO" sz="1400" dirty="0"/>
              <a:t>el </a:t>
            </a:r>
            <a:r>
              <a:rPr lang="es-CO" sz="1400" dirty="0" smtClean="0"/>
              <a:t>día 30 </a:t>
            </a:r>
            <a:r>
              <a:rPr lang="es-CO" sz="1400" dirty="0"/>
              <a:t>de abril del </a:t>
            </a:r>
            <a:r>
              <a:rPr lang="es-CO" sz="1400" dirty="0" smtClean="0"/>
              <a:t>2018, </a:t>
            </a:r>
            <a:r>
              <a:rPr lang="es-ES_tradnl" sz="1400" dirty="0" smtClean="0"/>
              <a:t>en </a:t>
            </a:r>
            <a:r>
              <a:rPr lang="es-ES_tradnl" sz="1400" dirty="0" smtClean="0"/>
              <a:t>la Sede Central</a:t>
            </a:r>
            <a:r>
              <a:rPr lang="es-ES_tradnl" sz="1400" dirty="0"/>
              <a:t>: Calle 26 No. 27 – </a:t>
            </a:r>
            <a:r>
              <a:rPr lang="es-ES_tradnl" sz="1400" dirty="0" smtClean="0"/>
              <a:t>48, Escuela </a:t>
            </a:r>
            <a:r>
              <a:rPr lang="es-ES_tradnl" sz="1400" dirty="0"/>
              <a:t>Penitenciaria </a:t>
            </a:r>
            <a:r>
              <a:rPr lang="es-ES_tradnl" sz="1400" dirty="0" smtClean="0"/>
              <a:t>Nacional</a:t>
            </a:r>
            <a:r>
              <a:rPr lang="es-ES_tradnl" sz="1400" dirty="0"/>
              <a:t>,</a:t>
            </a:r>
            <a:r>
              <a:rPr lang="es-ES_tradnl" sz="1400" dirty="0" smtClean="0"/>
              <a:t> Direcciones Regionales: </a:t>
            </a:r>
            <a:r>
              <a:rPr lang="es-ES_tradnl" sz="1400" dirty="0"/>
              <a:t>en cada una de sus sedes; y en los Establecimientos de Reclusión del Orden Nacional: área de Talento Humano. </a:t>
            </a:r>
            <a:endParaRPr lang="es-ES_tradnl" sz="1400" dirty="0" smtClean="0"/>
          </a:p>
          <a:p>
            <a:pPr lvl="0" algn="just"/>
            <a:endParaRPr lang="es-ES_tradnl" sz="1400" dirty="0"/>
          </a:p>
          <a:p>
            <a:pPr lvl="0" algn="ctr"/>
            <a:r>
              <a:rPr lang="es-ES_tradnl" sz="1400" u="sng" dirty="0" smtClean="0"/>
              <a:t>En </a:t>
            </a:r>
            <a:r>
              <a:rPr lang="es-ES_tradnl" sz="1400" u="sng" dirty="0"/>
              <a:t>el horario de </a:t>
            </a:r>
            <a:r>
              <a:rPr lang="es-ES_tradnl" sz="1400" u="sng" dirty="0" smtClean="0"/>
              <a:t>07:00 </a:t>
            </a:r>
            <a:r>
              <a:rPr lang="es-ES_tradnl" sz="1400" u="sng" dirty="0"/>
              <a:t>a </a:t>
            </a:r>
            <a:r>
              <a:rPr lang="es-ES_tradnl" sz="1400" u="sng" dirty="0" smtClean="0"/>
              <a:t>15:00 </a:t>
            </a:r>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2" descr="https://medicinaysalud.uniovi.es/image/image_gallery?uuid=0476746e-4250-4e8e-a28f-ef41be5060eb&amp;groupId=2363444&amp;t=14255486391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454" y="47774"/>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335" y="241208"/>
            <a:ext cx="1699099" cy="108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672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Tarjetón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1" y="3397101"/>
            <a:ext cx="4736127"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a:t>
            </a:r>
            <a:r>
              <a:rPr lang="es-CO" sz="800" dirty="0">
                <a:solidFill>
                  <a:schemeClr val="bg1"/>
                </a:solidFill>
                <a:latin typeface="Constantia" pitchFamily="18" charset="0"/>
                <a:cs typeface="Arial" panose="020B0604020202020204" pitchFamily="34" charset="0"/>
              </a:rPr>
              <a:t>/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16</a:t>
            </a:r>
            <a:endParaRPr lang="es-CO" sz="800" b="1" dirty="0">
              <a:solidFill>
                <a:prstClr val="white"/>
              </a:solidFill>
              <a:latin typeface="Constantia" pitchFamily="18" charset="0"/>
              <a:cs typeface="Arial" panose="020B0604020202020204" pitchFamily="34" charset="0"/>
            </a:endParaRPr>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2" descr="https://medicinaysalud.uniovi.es/image/image_gallery?uuid=0476746e-4250-4e8e-a28f-ef41be5060eb&amp;groupId=2363444&amp;t=14255486391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2" descr="Mostrando tarjeton comision de personal INPEC-01.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75" y="792112"/>
            <a:ext cx="3447330" cy="2624783"/>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361" y="17612"/>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34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044153" y="3397101"/>
            <a:ext cx="4808135"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17</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46239" y="779186"/>
            <a:ext cx="4820874" cy="1815882"/>
          </a:xfrm>
          <a:prstGeom prst="rect">
            <a:avLst/>
          </a:prstGeom>
          <a:noFill/>
        </p:spPr>
        <p:txBody>
          <a:bodyPr wrap="square" rtlCol="0">
            <a:spAutoFit/>
          </a:bodyPr>
          <a:lstStyle/>
          <a:p>
            <a:pPr marL="285750" indent="-285750" algn="just">
              <a:buFont typeface="Wingdings" pitchFamily="2" charset="2"/>
              <a:buChar char="q"/>
            </a:pPr>
            <a:endParaRPr lang="es-CO" sz="1400" dirty="0" smtClean="0"/>
          </a:p>
          <a:p>
            <a:pPr marL="285750" indent="-285750" algn="just">
              <a:buFont typeface="Wingdings" pitchFamily="2" charset="2"/>
              <a:buChar char="q"/>
            </a:pPr>
            <a:endParaRPr lang="es-CO" sz="1400" dirty="0"/>
          </a:p>
          <a:p>
            <a:pPr marL="285750" indent="-285750" algn="just">
              <a:buFont typeface="Wingdings" pitchFamily="2" charset="2"/>
              <a:buChar char="q"/>
            </a:pPr>
            <a:r>
              <a:rPr lang="es-CO" sz="1400" dirty="0" smtClean="0"/>
              <a:t>Escrutinio:</a:t>
            </a:r>
          </a:p>
          <a:p>
            <a:pPr algn="just"/>
            <a:endParaRPr lang="es-CO" sz="1400" dirty="0"/>
          </a:p>
          <a:p>
            <a:pPr marL="285750" lvl="0" indent="-285750" algn="just">
              <a:buFont typeface="Wingdings" pitchFamily="2" charset="2"/>
              <a:buChar char="ü"/>
            </a:pPr>
            <a:r>
              <a:rPr lang="es-ES_tradnl" sz="1400" dirty="0" smtClean="0"/>
              <a:t>Los jurados procederán a realizar el escrutinio y anotar en la correspondiente acta el número de votos emitidos en favor de cada candidato, así como el de los votos en blanco. </a:t>
            </a:r>
          </a:p>
          <a:p>
            <a:pPr lvl="0" algn="just"/>
            <a:endParaRPr lang="es-ES_tradnl"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6" name="Picture 2" descr="http://americanuestra.com/wp-content/uploads/2015/08/elecci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393" y="360065"/>
            <a:ext cx="1550343" cy="115255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646"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485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1" y="3397101"/>
            <a:ext cx="4736127"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18</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9384" y="936129"/>
            <a:ext cx="4820874" cy="1815882"/>
          </a:xfrm>
          <a:prstGeom prst="rect">
            <a:avLst/>
          </a:prstGeom>
          <a:noFill/>
        </p:spPr>
        <p:txBody>
          <a:bodyPr wrap="square" rtlCol="0">
            <a:spAutoFit/>
          </a:bodyPr>
          <a:lstStyle/>
          <a:p>
            <a:pPr marL="285750" indent="-285750" algn="just">
              <a:buFont typeface="Wingdings" pitchFamily="2" charset="2"/>
              <a:buChar char="q"/>
            </a:pPr>
            <a:r>
              <a:rPr lang="es-CO" sz="1400" dirty="0" smtClean="0"/>
              <a:t>Reclamaciones:</a:t>
            </a:r>
          </a:p>
          <a:p>
            <a:pPr algn="just"/>
            <a:endParaRPr lang="es-CO" sz="1400" dirty="0"/>
          </a:p>
          <a:p>
            <a:pPr marL="285750" lvl="0" indent="-285750" algn="just">
              <a:buFont typeface="Wingdings" pitchFamily="2" charset="2"/>
              <a:buChar char="ü"/>
            </a:pPr>
            <a:r>
              <a:rPr lang="es-ES_tradnl" sz="1400" dirty="0" smtClean="0"/>
              <a:t>Los candidatos podrán en el acto mismo del escrutinio, presentar reclamaciones por escrito o verbal, las cuales serán resueltas de inmediato por los responsables y/o garantes del proceso electoral..</a:t>
            </a:r>
          </a:p>
          <a:p>
            <a:pPr lvl="0" algn="just"/>
            <a:endParaRPr lang="es-ES_tradnl" sz="1400" dirty="0" smtClean="0"/>
          </a:p>
          <a:p>
            <a:pPr lvl="0" algn="just"/>
            <a:endParaRPr lang="es-ES_tradnl"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306" y="65237"/>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194" y="288057"/>
            <a:ext cx="192405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72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0057" y="720105"/>
            <a:ext cx="4896544" cy="2592288"/>
          </a:xfrm>
        </p:spPr>
        <p:txBody>
          <a:bodyPr>
            <a:normAutofit fontScale="25000" lnSpcReduction="20000"/>
          </a:bodyPr>
          <a:lstStyle/>
          <a:p>
            <a:pPr marL="285750" indent="-285750" algn="just">
              <a:buFont typeface="Wingdings" pitchFamily="2" charset="2"/>
              <a:buChar char="q"/>
            </a:pPr>
            <a:r>
              <a:rPr lang="es-ES_tradnl" sz="2800" b="1" dirty="0">
                <a:solidFill>
                  <a:schemeClr val="tx1"/>
                </a:solidFill>
              </a:rPr>
              <a:t>Establecimientos de reclusión</a:t>
            </a:r>
            <a:r>
              <a:rPr lang="es-ES_tradnl" sz="2800" b="1" dirty="0" smtClean="0">
                <a:solidFill>
                  <a:schemeClr val="tx1"/>
                </a:solidFill>
              </a:rPr>
              <a:t>:</a:t>
            </a:r>
          </a:p>
          <a:p>
            <a:pPr algn="just"/>
            <a:endParaRPr lang="es-ES_tradnl" sz="2800" b="1" dirty="0">
              <a:solidFill>
                <a:schemeClr val="tx1"/>
              </a:solidFill>
            </a:endParaRPr>
          </a:p>
          <a:p>
            <a:pPr marL="342900" indent="-342900" algn="just">
              <a:buFont typeface="Wingdings" pitchFamily="2" charset="2"/>
              <a:buChar char="ü"/>
            </a:pPr>
            <a:r>
              <a:rPr lang="es-CO" sz="2800" dirty="0" smtClean="0">
                <a:solidFill>
                  <a:schemeClr val="tx1"/>
                </a:solidFill>
              </a:rPr>
              <a:t>11.1.Organiza </a:t>
            </a:r>
            <a:r>
              <a:rPr lang="es-CO" sz="2800" dirty="0">
                <a:solidFill>
                  <a:schemeClr val="tx1"/>
                </a:solidFill>
              </a:rPr>
              <a:t>e instala, dentro de los cinco (5) días siguientes a la divulgación de la lista oficial de candidatos inscritos, las mesas de votación, de tal manera que se garantice, el derecho a sufragar de los funcionarios que ostentan derechos de carrera administrativa.</a:t>
            </a:r>
          </a:p>
          <a:p>
            <a:pPr marL="342900" indent="-342900" algn="just">
              <a:buFont typeface="Wingdings" pitchFamily="2" charset="2"/>
              <a:buChar char="ü"/>
            </a:pPr>
            <a:endParaRPr lang="es-CO" sz="2800" dirty="0">
              <a:solidFill>
                <a:schemeClr val="tx1"/>
              </a:solidFill>
            </a:endParaRPr>
          </a:p>
          <a:p>
            <a:pPr marL="342900" indent="-342900" algn="just">
              <a:buFont typeface="Wingdings" pitchFamily="2" charset="2"/>
              <a:buChar char="ü"/>
            </a:pPr>
            <a:r>
              <a:rPr lang="es-CO" sz="2800" dirty="0" smtClean="0">
                <a:solidFill>
                  <a:schemeClr val="tx1"/>
                </a:solidFill>
              </a:rPr>
              <a:t>11.2.Designa </a:t>
            </a:r>
            <a:r>
              <a:rPr lang="es-CO" sz="2800" dirty="0">
                <a:solidFill>
                  <a:schemeClr val="tx1"/>
                </a:solidFill>
              </a:rPr>
              <a:t>mediante acta máximo a dos (2) jurados de votación por mesa instalada, quienes deberán tener la calidad de funcionarios inscritos en carrera administrativa, a quienes se deberán notificar mediante comunicación escrita una vez se haya realizado la designación.</a:t>
            </a:r>
          </a:p>
          <a:p>
            <a:pPr marL="342900" indent="-342900" algn="just">
              <a:buFont typeface="Wingdings" pitchFamily="2" charset="2"/>
              <a:buChar char="ü"/>
            </a:pPr>
            <a:endParaRPr lang="es-CO" sz="2800" dirty="0">
              <a:solidFill>
                <a:schemeClr val="tx1"/>
              </a:solidFill>
            </a:endParaRPr>
          </a:p>
          <a:p>
            <a:pPr marL="342900" indent="-342900" algn="just">
              <a:buFont typeface="Wingdings" pitchFamily="2" charset="2"/>
              <a:buChar char="ü"/>
            </a:pPr>
            <a:r>
              <a:rPr lang="es-CO" sz="2800" dirty="0" smtClean="0">
                <a:solidFill>
                  <a:schemeClr val="tx1"/>
                </a:solidFill>
              </a:rPr>
              <a:t>11.3.Conforma </a:t>
            </a:r>
            <a:r>
              <a:rPr lang="es-CO" sz="2800" dirty="0">
                <a:solidFill>
                  <a:schemeClr val="tx1"/>
                </a:solidFill>
              </a:rPr>
              <a:t>un grupo para el escrutinio de las votaciones de las diferentes Comisiones de Personal en su sede.</a:t>
            </a:r>
          </a:p>
          <a:p>
            <a:pPr marL="342900" indent="-342900" algn="just">
              <a:buFont typeface="Wingdings" pitchFamily="2" charset="2"/>
              <a:buChar char="ü"/>
            </a:pPr>
            <a:endParaRPr lang="es-CO" sz="2800" dirty="0">
              <a:solidFill>
                <a:schemeClr val="tx1"/>
              </a:solidFill>
            </a:endParaRPr>
          </a:p>
          <a:p>
            <a:pPr marL="342900" indent="-342900" algn="just">
              <a:buFont typeface="Wingdings" pitchFamily="2" charset="2"/>
              <a:buChar char="ü"/>
            </a:pPr>
            <a:r>
              <a:rPr lang="es-CO" sz="2800" dirty="0" smtClean="0">
                <a:solidFill>
                  <a:schemeClr val="tx1"/>
                </a:solidFill>
              </a:rPr>
              <a:t>11.4.Recibe </a:t>
            </a:r>
            <a:r>
              <a:rPr lang="es-CO" sz="2800" dirty="0">
                <a:solidFill>
                  <a:schemeClr val="tx1"/>
                </a:solidFill>
              </a:rPr>
              <a:t>y consolida mediante las herramientas establecidas por la Subdirección de Talento Humano, la información que entreguen los jurados de votación, relacionado con los votos y los demás documentos utilizados, dejando constancia en el acta de escrutinio y que deberá ser firmada por los intervinientes. </a:t>
            </a:r>
          </a:p>
          <a:p>
            <a:pPr marL="342900" indent="-342900" algn="just">
              <a:buFont typeface="Wingdings" pitchFamily="2" charset="2"/>
              <a:buChar char="ü"/>
            </a:pPr>
            <a:endParaRPr lang="es-CO" sz="2800" dirty="0">
              <a:solidFill>
                <a:schemeClr val="tx1"/>
              </a:solidFill>
            </a:endParaRPr>
          </a:p>
          <a:p>
            <a:pPr marL="342900" indent="-342900" algn="just">
              <a:buFont typeface="Wingdings" pitchFamily="2" charset="2"/>
              <a:buChar char="ü"/>
            </a:pPr>
            <a:r>
              <a:rPr lang="es-CO" sz="2800" dirty="0" smtClean="0">
                <a:solidFill>
                  <a:schemeClr val="tx1"/>
                </a:solidFill>
              </a:rPr>
              <a:t>11.5.Informa </a:t>
            </a:r>
            <a:r>
              <a:rPr lang="es-CO" sz="2800" dirty="0">
                <a:solidFill>
                  <a:schemeClr val="tx1"/>
                </a:solidFill>
              </a:rPr>
              <a:t>y envía el mismo día, al Director Regional vía correo electrónico, el resultado total del conteo, de forma separada, los resultados obtenidos por los candidatos para la Comisión Regional de Personal y la Comisión de Personal del Orden Nacional, adjuntando las actas del escrutinio.</a:t>
            </a:r>
          </a:p>
          <a:p>
            <a:pPr marL="342900" indent="-342900" algn="just">
              <a:buFont typeface="Wingdings" pitchFamily="2" charset="2"/>
              <a:buChar char="ü"/>
            </a:pPr>
            <a:endParaRPr lang="es-CO" sz="2800" dirty="0">
              <a:solidFill>
                <a:schemeClr val="tx1"/>
              </a:solidFill>
            </a:endParaRPr>
          </a:p>
          <a:p>
            <a:pPr marL="342900" indent="-342900" algn="just">
              <a:buFont typeface="Wingdings" pitchFamily="2" charset="2"/>
              <a:buChar char="ü"/>
            </a:pPr>
            <a:r>
              <a:rPr lang="es-CO" sz="2800" dirty="0" smtClean="0">
                <a:solidFill>
                  <a:schemeClr val="tx1"/>
                </a:solidFill>
              </a:rPr>
              <a:t>11.6.Envía </a:t>
            </a:r>
            <a:r>
              <a:rPr lang="es-CO" sz="2800" dirty="0">
                <a:solidFill>
                  <a:schemeClr val="tx1"/>
                </a:solidFill>
              </a:rPr>
              <a:t>físicamente las actas de los escrutinios y los votos, con destino a las Direcciones Regionales  al día siguiente por correo certificado tanto actas como votos</a:t>
            </a:r>
            <a:r>
              <a:rPr lang="es-CO" sz="2800" dirty="0">
                <a:solidFill>
                  <a:schemeClr val="tx1"/>
                </a:solidFill>
              </a:rPr>
              <a:t>.</a:t>
            </a:r>
          </a:p>
          <a:p>
            <a:pPr marL="342900" indent="-342900" algn="just">
              <a:buFont typeface="Wingdings" pitchFamily="2" charset="2"/>
              <a:buChar char="ü"/>
            </a:pPr>
            <a:endParaRPr lang="es-ES_tradnl" sz="2000" dirty="0" smtClean="0">
              <a:solidFill>
                <a:schemeClr val="tx1"/>
              </a:solidFill>
            </a:endParaRPr>
          </a:p>
          <a:p>
            <a:pPr algn="just"/>
            <a:endParaRPr lang="es-ES_tradnl" sz="1400" dirty="0" smtClean="0">
              <a:solidFill>
                <a:schemeClr val="tx1"/>
              </a:solidFill>
            </a:endParaRPr>
          </a:p>
        </p:txBody>
      </p:sp>
      <p:sp>
        <p:nvSpPr>
          <p:cNvPr id="4" name="3 Título"/>
          <p:cNvSpPr>
            <a:spLocks noGrp="1"/>
          </p:cNvSpPr>
          <p:nvPr>
            <p:ph type="ctrTitle"/>
          </p:nvPr>
        </p:nvSpPr>
        <p:spPr>
          <a:xfrm>
            <a:off x="108049" y="144042"/>
            <a:ext cx="2808312" cy="432048"/>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 </a:t>
            </a:r>
            <a:endParaRPr lang="es-CO" sz="1800" dirty="0">
              <a:solidFill>
                <a:srgbClr val="FFFF00"/>
              </a:solidFill>
              <a:latin typeface="Khmer UI" pitchFamily="34" charset="0"/>
              <a:cs typeface="Khmer U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369" y="144041"/>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16"/>
          <p:cNvSpPr/>
          <p:nvPr/>
        </p:nvSpPr>
        <p:spPr>
          <a:xfrm>
            <a:off x="0" y="3384401"/>
            <a:ext cx="5108593"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rgbClr val="FFFF00"/>
                </a:solidFill>
              </a:rPr>
              <a:t>Comisión de Personal </a:t>
            </a:r>
            <a:r>
              <a:rPr lang="es-CO" sz="800" dirty="0"/>
              <a:t>/ Grupo de Prospectiva de Talento Humano / Contacto : 3184560519</a:t>
            </a:r>
            <a:endParaRPr lang="es-CO" sz="800" dirty="0"/>
          </a:p>
        </p:txBody>
      </p:sp>
      <p:sp>
        <p:nvSpPr>
          <p:cNvPr id="7" name="Rectángulo 16"/>
          <p:cNvSpPr/>
          <p:nvPr/>
        </p:nvSpPr>
        <p:spPr>
          <a:xfrm>
            <a:off x="5127685" y="3384401"/>
            <a:ext cx="272989"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500" dirty="0" smtClean="0">
                <a:latin typeface="Cuantia"/>
              </a:rPr>
              <a:t>19</a:t>
            </a:r>
            <a:endParaRPr lang="es-CO" sz="500" dirty="0">
              <a:latin typeface="Cuanti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469" y="322350"/>
            <a:ext cx="1944216" cy="53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Picture 4" descr="C:\Users\KLORENAAC\Pictures\Logo INPEC %28AzulTransp%29.png"/>
          <p:cNvPicPr>
            <a:picLocks noChangeAspect="1" noChangeArrowheads="1"/>
          </p:cNvPicPr>
          <p:nvPr/>
        </p:nvPicPr>
        <p:blipFill>
          <a:blip r:embed="rId3" cstate="print"/>
          <a:srcRect/>
          <a:stretch>
            <a:fillRect/>
          </a:stretch>
        </p:blipFill>
        <p:spPr bwMode="auto">
          <a:xfrm>
            <a:off x="4745938" y="29779"/>
            <a:ext cx="446540" cy="144016"/>
          </a:xfrm>
          <a:prstGeom prst="rect">
            <a:avLst/>
          </a:prstGeom>
          <a:noFill/>
        </p:spPr>
      </p:pic>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¿Qué es una Comisión de Personal?</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900137" y="3397101"/>
            <a:ext cx="4036836"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smtClean="0">
                <a:solidFill>
                  <a:schemeClr val="bg1"/>
                </a:solidFill>
                <a:latin typeface="Constantia" pitchFamily="18" charset="0"/>
                <a:cs typeface="Arial" panose="020B0604020202020204" pitchFamily="34" charset="0"/>
              </a:rPr>
              <a:t>Grupo de Prospectiva de Talento </a:t>
            </a:r>
            <a:r>
              <a:rPr lang="es-CO" sz="700" dirty="0">
                <a:solidFill>
                  <a:schemeClr val="bg1"/>
                </a:solidFill>
                <a:latin typeface="Constantia" pitchFamily="18" charset="0"/>
                <a:cs typeface="Arial" panose="020B0604020202020204" pitchFamily="34" charset="0"/>
              </a:rPr>
              <a:t>Humano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2</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203457" y="864121"/>
            <a:ext cx="4945151" cy="1077218"/>
          </a:xfrm>
          <a:prstGeom prst="rect">
            <a:avLst/>
          </a:prstGeom>
          <a:noFill/>
        </p:spPr>
        <p:txBody>
          <a:bodyPr wrap="square" rtlCol="0">
            <a:spAutoFit/>
          </a:bodyPr>
          <a:lstStyle/>
          <a:p>
            <a:pPr algn="just"/>
            <a:r>
              <a:rPr lang="es-CO" sz="1600" dirty="0" smtClean="0"/>
              <a:t>Es un órgano colegiado</a:t>
            </a:r>
            <a:r>
              <a:rPr lang="es-CO" sz="1600" dirty="0"/>
              <a:t>, de carácter bipartito, conformada por dos (2) representantes de la Entidad designados por el </a:t>
            </a:r>
            <a:r>
              <a:rPr lang="es-CO" sz="1600" dirty="0" smtClean="0"/>
              <a:t>nominador</a:t>
            </a:r>
            <a:r>
              <a:rPr lang="es-CO" sz="1600" dirty="0"/>
              <a:t>, y </a:t>
            </a:r>
            <a:r>
              <a:rPr lang="es-CO" sz="1600" dirty="0" smtClean="0"/>
              <a:t>dos (2) </a:t>
            </a:r>
            <a:r>
              <a:rPr lang="es-CO" sz="1600" dirty="0"/>
              <a:t>representantes de los empleados elegidos por votación directa de </a:t>
            </a:r>
            <a:r>
              <a:rPr lang="es-CO" sz="1600" dirty="0" smtClean="0"/>
              <a:t>éstos</a:t>
            </a:r>
            <a:r>
              <a:rPr lang="es-CO" sz="1600" dirty="0"/>
              <a:t>.</a:t>
            </a:r>
            <a:endParaRPr lang="es-CO" sz="1600" dirty="0">
              <a:latin typeface="Khmer UI" pitchFamily="34" charset="0"/>
              <a:cs typeface="Khmer UI" pitchFamily="34" charset="0"/>
            </a:endParaRPr>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6" name="Picture 2" descr="http://www.carmiseuropa.org/imagftp/im3581comunidad_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249" y="1920277"/>
            <a:ext cx="1341490" cy="13414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2956" y="39529"/>
            <a:ext cx="1800200" cy="10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66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0033" y="216048"/>
            <a:ext cx="5022591" cy="3330207"/>
          </a:xfrm>
        </p:spPr>
        <p:txBody>
          <a:bodyPr>
            <a:noAutofit/>
          </a:bodyPr>
          <a:lstStyle/>
          <a:p>
            <a:pPr marL="285750" indent="-285750" algn="just">
              <a:buFont typeface="Wingdings" pitchFamily="2" charset="2"/>
              <a:buChar char="q"/>
            </a:pPr>
            <a:endParaRPr lang="es-ES_tradnl" sz="500" dirty="0" smtClean="0"/>
          </a:p>
          <a:p>
            <a:pPr marL="285750" indent="-285750" algn="just">
              <a:buFont typeface="Wingdings" pitchFamily="2" charset="2"/>
              <a:buChar char="q"/>
            </a:pPr>
            <a:endParaRPr lang="es-ES_tradnl" sz="500" b="1" dirty="0"/>
          </a:p>
          <a:p>
            <a:pPr marL="285750" indent="-285750" algn="just">
              <a:buFont typeface="Wingdings" pitchFamily="2" charset="2"/>
              <a:buChar char="q"/>
            </a:pPr>
            <a:r>
              <a:rPr lang="es-ES_tradnl" sz="500" b="1" dirty="0" smtClean="0"/>
              <a:t>Directores </a:t>
            </a:r>
            <a:r>
              <a:rPr lang="es-ES_tradnl" sz="500" b="1" dirty="0"/>
              <a:t>Regionales: </a:t>
            </a:r>
            <a:r>
              <a:rPr lang="es-ES_tradnl" sz="500" b="1" dirty="0" smtClean="0"/>
              <a:t> </a:t>
            </a:r>
            <a:r>
              <a:rPr lang="es-ES_tradnl" sz="500" dirty="0" smtClean="0"/>
              <a:t>Fungirán </a:t>
            </a:r>
            <a:r>
              <a:rPr lang="es-ES_tradnl" sz="500" dirty="0"/>
              <a:t>como garantes y representantes del INPEC en cada Comisión Regional de Personal.</a:t>
            </a:r>
            <a:endParaRPr lang="es-CO" sz="500" dirty="0"/>
          </a:p>
          <a:p>
            <a:pPr marL="0" indent="0">
              <a:buNone/>
            </a:pPr>
            <a:r>
              <a:rPr lang="es-ES_tradnl" sz="500" dirty="0"/>
              <a:t> </a:t>
            </a:r>
            <a:endParaRPr lang="es-CO" sz="500" dirty="0" smtClean="0"/>
          </a:p>
          <a:p>
            <a:pPr lvl="1">
              <a:buFont typeface="Wingdings" pitchFamily="2" charset="2"/>
              <a:buChar char="ü"/>
            </a:pPr>
            <a:r>
              <a:rPr lang="es-ES_tradnl" sz="500" dirty="0" smtClean="0"/>
              <a:t>Organiza e instala, dentro de los cinco (5) días siguientes a la divulgación de la lista oficial de candidatos inscritos, las mesas de votación, de tal manera que se garantice, el derecho a sufragar de los funcionarios que ostentan derechos de carrera administrativa.</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Designa mediante acta máximo a dos (2) jurados de votación por mesa instalada, quienes deberán tener la calidad de funcionarios inscritos en carrera administrativa, a quienes se deberán notificar mediante comunicación escrita una vez se haya realizado la designación.</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Conforma un grupo para presidir el escrutinio para la Comisión Regional de Personal y la Comisión de Personal del Orden Nacional.</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Resuelve las reclamaciones en el mismo acto del escrutinio de forma escrita o verbal, que con motivo de la elección de la Comisión Regional de Personal y Comisión Nacional de Personal, presenten los candidatos por escrito en el acto del escrutinio de los votos. </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Recibe y consolida la información que entreguen los jurados de votación, relacionado con los votos y los demás documentos utilizados, dejando constancia en el acta de escrutinio y que deberá ser firmada por los intervinientes. </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Recibe y consolida  el mismo día, las actas y votos totales de cada uno de los Establecimientos de Reclusión según su jurisdicción, los resultados obtenidos por los candidatos para la Comisión Regional de Personal, así como los de la Comisión de Personal del Orden Nacional. </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Remite a la dirección electrónica comisionesdepersonal@inpec.gov.co, una vez terminado el escrutinio para los representantes ante las Comisiones Regionales de Personal y Comisión de Personal del Orden Nacional, de forma separada (CRP y CNP), el número de votos obtenidos por cada candidato, con el fin de publicarlos en la Intranet por el término de un (1) día, de conformidad con los formatos establecidos por la Subdirección de Talento Humano.</a:t>
            </a:r>
            <a:endParaRPr lang="es-CO" sz="500" dirty="0" smtClean="0"/>
          </a:p>
          <a:p>
            <a:pPr marL="0" indent="0">
              <a:buNone/>
            </a:pPr>
            <a:r>
              <a:rPr lang="es-ES_tradnl" sz="500" dirty="0"/>
              <a:t> </a:t>
            </a:r>
            <a:endParaRPr lang="es-CO" sz="500" dirty="0" smtClean="0"/>
          </a:p>
          <a:p>
            <a:pPr lvl="1">
              <a:buFont typeface="Wingdings" pitchFamily="2" charset="2"/>
              <a:buChar char="ü"/>
            </a:pPr>
            <a:r>
              <a:rPr lang="es-ES_tradnl" sz="500" dirty="0" smtClean="0"/>
              <a:t>Consolida y envía al día siguiente, con destino a la Subdirección de Talento Humano, las actas y los votos relacionados con la elección de la Comisión de Personal del Orden Nacional, dada en su Regional y en los Establecimientos por correo certificado, debidamente clasificada, empacada y embalada de manera que se garantice su seguridad en el transporte.</a:t>
            </a:r>
            <a:endParaRPr lang="es-CO" sz="500" dirty="0" smtClean="0"/>
          </a:p>
          <a:p>
            <a:pPr marL="0" indent="0">
              <a:buNone/>
            </a:pPr>
            <a:r>
              <a:rPr lang="es-ES_tradnl" sz="500" dirty="0" smtClean="0"/>
              <a:t> </a:t>
            </a:r>
            <a:endParaRPr lang="es-CO" sz="500" dirty="0" smtClean="0"/>
          </a:p>
          <a:p>
            <a:pPr lvl="1">
              <a:buFont typeface="Wingdings" pitchFamily="2" charset="2"/>
              <a:buChar char="ü"/>
            </a:pPr>
            <a:r>
              <a:rPr lang="es-ES_tradnl" sz="500" dirty="0" smtClean="0"/>
              <a:t>Conserva </a:t>
            </a:r>
            <a:r>
              <a:rPr lang="es-ES_tradnl" sz="500" dirty="0"/>
              <a:t>la documentación referente a la votación de la Comisión Regional de Personal, para resolver inquietudes en caso de presentarse reclamaciones, enviando solamente una copia del acta a la Subdirección de Talento Humano.</a:t>
            </a:r>
            <a:endParaRPr lang="es-CO" sz="500" dirty="0"/>
          </a:p>
          <a:p>
            <a:pPr marL="0" indent="0">
              <a:buNone/>
            </a:pPr>
            <a:r>
              <a:rPr lang="es-ES_tradnl" sz="500" dirty="0"/>
              <a:t> </a:t>
            </a:r>
            <a:endParaRPr lang="es-CO" sz="500" dirty="0"/>
          </a:p>
          <a:p>
            <a:pPr lvl="1">
              <a:buFont typeface="Wingdings" pitchFamily="2" charset="2"/>
              <a:buChar char="ü"/>
            </a:pPr>
            <a:r>
              <a:rPr lang="es-ES_tradnl" sz="500" dirty="0"/>
              <a:t>Expiden y aprueban al día siguiente, el acto administrativo por medio de la cual se declaran elegidos los Representantes de las Comisiones Regionales de Personal, y serán enviadas a través de correo electrónico comisionesdepersonal@inpec.gov.co a la Subdirección de Talento Humano, para su respectiva publicación por correo masivo, intranet y página web del INPEC.</a:t>
            </a:r>
            <a:endParaRPr lang="es-CO" sz="500" dirty="0"/>
          </a:p>
          <a:p>
            <a:pPr marL="0" indent="0">
              <a:buNone/>
            </a:pPr>
            <a:r>
              <a:rPr lang="es-ES_tradnl" sz="500" dirty="0"/>
              <a:t> </a:t>
            </a:r>
            <a:endParaRPr lang="es-CO" sz="500" dirty="0"/>
          </a:p>
          <a:p>
            <a:pPr lvl="1">
              <a:buFont typeface="Wingdings" pitchFamily="2" charset="2"/>
              <a:buChar char="ü"/>
            </a:pPr>
            <a:r>
              <a:rPr lang="es-ES_tradnl" sz="500" dirty="0"/>
              <a:t>Mantiene constante comunicación con el grupo de trabajo de la Subdirección de Talento Humano, creado para liderar el proceso de convocatoria y elección de los representantes ante las Comisiones de Personal.</a:t>
            </a:r>
            <a:endParaRPr lang="es-CO" sz="500" dirty="0"/>
          </a:p>
          <a:p>
            <a:endParaRPr lang="es-CO" sz="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7" y="-26870"/>
            <a:ext cx="2736304" cy="45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79491"/>
            <a:ext cx="2328862"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16"/>
          <p:cNvSpPr/>
          <p:nvPr/>
        </p:nvSpPr>
        <p:spPr>
          <a:xfrm>
            <a:off x="-10456" y="3546257"/>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00" dirty="0">
                <a:solidFill>
                  <a:srgbClr val="FFFF00"/>
                </a:solidFill>
              </a:rPr>
              <a:t>Comisión de Personal </a:t>
            </a:r>
            <a:r>
              <a:rPr lang="es-CO" sz="700" dirty="0"/>
              <a:t>/ Grupo de Prospectiva de Talento Humano / Contacto : 3184560519</a:t>
            </a:r>
            <a:endParaRPr lang="es-CO" sz="700" dirty="0"/>
          </a:p>
        </p:txBody>
      </p:sp>
      <p:sp>
        <p:nvSpPr>
          <p:cNvPr id="7" name="Rectángulo 16"/>
          <p:cNvSpPr/>
          <p:nvPr/>
        </p:nvSpPr>
        <p:spPr>
          <a:xfrm>
            <a:off x="4932586" y="3546256"/>
            <a:ext cx="484670"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500" dirty="0" smtClean="0"/>
              <a:t>20</a:t>
            </a:r>
            <a:endParaRPr lang="es-CO" sz="500" dirty="0"/>
          </a:p>
        </p:txBody>
      </p:sp>
    </p:spTree>
    <p:extLst>
      <p:ext uri="{BB962C8B-B14F-4D97-AF65-F5344CB8AC3E}">
        <p14:creationId xmlns:p14="http://schemas.microsoft.com/office/powerpoint/2010/main" val="1801803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CO" dirty="0" smtClean="0"/>
          </a:p>
          <a:p>
            <a:endParaRPr lang="es-CO" dirty="0"/>
          </a:p>
          <a:p>
            <a:r>
              <a:rPr lang="es-CO" dirty="0" smtClean="0"/>
              <a:t>Resueltas </a:t>
            </a:r>
            <a:r>
              <a:rPr lang="es-CO" dirty="0"/>
              <a:t>las reclamaciones o solicitudes, el Grupo de prospectiva de la Subdirección de Talento </a:t>
            </a:r>
            <a:r>
              <a:rPr lang="es-CO" dirty="0" smtClean="0"/>
              <a:t>Humano, </a:t>
            </a:r>
            <a:r>
              <a:rPr lang="es-CO" dirty="0"/>
              <a:t>publicará los resultados de las votaciones. </a:t>
            </a:r>
          </a:p>
          <a:p>
            <a:endParaRPr lang="es-C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7" y="-26870"/>
            <a:ext cx="2736304" cy="45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933" b="6948"/>
          <a:stretch/>
        </p:blipFill>
        <p:spPr bwMode="auto">
          <a:xfrm>
            <a:off x="3792667" y="0"/>
            <a:ext cx="159138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16"/>
          <p:cNvSpPr/>
          <p:nvPr/>
        </p:nvSpPr>
        <p:spPr>
          <a:xfrm>
            <a:off x="-10456" y="3546257"/>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700" dirty="0">
                <a:solidFill>
                  <a:srgbClr val="FFFF00"/>
                </a:solidFill>
              </a:rPr>
              <a:t>Comisión de Personal </a:t>
            </a:r>
            <a:r>
              <a:rPr lang="es-CO" sz="700" dirty="0"/>
              <a:t>/ Grupo de Prospectiva de Talento Humano / Contacto : 3184560519</a:t>
            </a:r>
            <a:endParaRPr lang="es-CO" sz="700" dirty="0"/>
          </a:p>
        </p:txBody>
      </p:sp>
      <p:sp>
        <p:nvSpPr>
          <p:cNvPr id="7" name="Rectángulo 16"/>
          <p:cNvSpPr/>
          <p:nvPr/>
        </p:nvSpPr>
        <p:spPr>
          <a:xfrm>
            <a:off x="4932586" y="3546256"/>
            <a:ext cx="484670"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500" dirty="0" smtClean="0"/>
              <a:t>21</a:t>
            </a:r>
            <a:endParaRPr lang="es-CO" sz="500" dirty="0"/>
          </a:p>
        </p:txBody>
      </p:sp>
    </p:spTree>
    <p:extLst>
      <p:ext uri="{BB962C8B-B14F-4D97-AF65-F5344CB8AC3E}">
        <p14:creationId xmlns:p14="http://schemas.microsoft.com/office/powerpoint/2010/main" val="264197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8999" y="70234"/>
            <a:ext cx="5222676" cy="3459753"/>
          </a:xfrm>
          <a:prstGeom prst="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2" descr="data:image/png;base64,iVBORw0KGgoAAAANSUhEUgAAAMwAAACjCAMAAADxXgFPAAAAk1BMVEX///8BAAIAAAD7+/vs7Oz19fXy8vLBwcGoqKj8/Pzp6en4+PjPz88kJCXu7u7V1dUtLS24uLjc3Nzj4+NbWlvb29szMjOXlpe+vr7IyMhPTk9KSUqEhIVmZWaenp51dXUUExSLi4tAQEAgICF6enoNDA1tbW5gX2CRkZFVVVWnp6cxMTF2dneampqxsbE6OjoZGRlT6zwXAAAPU0lEQVR4nNVdiXqqOBSuUZFVVNxQ3BAUrEXf/+mGAFmAsATSeuf/Zm4rsuRPck7OFvr19TFI5slYu7ujNdU+1whBsF2QYfac6+qnm9MLWwOAwSD+bwD5GPfgf0xn8gYYKZ/X8X8w2xTVdtbvw2NBHxzt0vHwDu4V83GGn2pjSyjm8ZwNwJGaSNu4/eB7G/8mbTenRHpiOo+PNbMV4kGB3T5IRCNc4eP7uO3vo5UeGK8mP98Jm9Gn2tkC+uGadnnW8zssFfCj/3rNnlL6WRkt4aHjp1raCOuecQDf4d314W+nsaquHk8XIC1GzSx4wu6Dza2Fvs7k2g3Mry/1NIBslmukwLKpFyjJyfbcmkEpkj7c6AqsXumorBM1ph1DP1PBiEg6NlFycnAGsVaLyfybQqNcEi7XaJp8PNAkECU4yxIpWqHl5vXRNldCh1yuWKCJSktwnSUaQKZOTr51P9TaBszhuMhT9HGNVkb/tfSC4zY2ZuCnW2Rb8OtTygYY2/HnmlyJeJbFA/M8XMz0sz1LJ5Zrm2qyzj8yEXrvnIf5pd0yNv7J/GSz2dCWcBpBEyXVVl/T0QSO1QGf4SC9DQaz/W6Gp6Hx4bVmrJVMxLirUwHZZyaZEmu3vMES7X1sZKKfqSq347HT1K1zCR7W3xqfyirynMu8aMA/0mkDvPSjHVzhOJwV6hRJ9lyiqgG435COu1jWJbE/ge9M/opIjOEx9bGWkZI7nioo8J0MzMRJm5atKhjawn7ckSNwHEnzczY6u10mQ+VrfhMeWjL8W25GOGmroK6ahMhCC5TyDcYj29sbBznRauotP+PgVec/Y+PQC4iN/RHFQT17OLyRpLvzFje0Q3zH2S426KAe0X+RAP3oM22cDILMGtE2tEuc/twHVqtbjoPv7Iq7ZcmJD/c3+s3C3ZiNzjLpxOExZ4fBn27UjgpE9M4ui0dyBR2f9V+Yn8MgxwWvEnI6rSYOku31nGdht5ELtIlFLIC/LJov6o15gUsyCMtFyuVqx/3qha67dGze28ZyEkvLGw6zDY1pufGa3lD9IpeETmK4ACOTdqv99EKAZIzLxZtA3Wd9x588sQ1n4cTgktCB/0cMLdwSE7hY2l+ZpndjMntBLa6GXJpkFJ8+a4MNZ+sWfYJG3rl/a+uhz5hcMrUa9FBAJrTiftDIOlAAf9lCGx+YAwPO73Sahd1XOhUOxg3pPxmS+eVlc8PmAo7bVAGA76DrrTUPigny61aJlyeo1WwsKriEseeyy5b+e9dQOFxbzuqXJu8dFXrcAPwIbXwB0ostMAacHGHm0McmYre5/oDtt76i+F9P+fqFuK2l29v5PJKj+Xxr6x57YHy4uBypqJjHv8rEmL+T4Cacba6lg57KsQBTDrzd7OpnxsngOjuXucBvHC2v5WLHpItvpcK15W3Fzip4RSEks2q+qBX0k2sgGjhuzOISynasj0f3fJTP79Kp0KsBL6ih/cRBFbJojsxLZeuLM2yTLgwF27Obp7hKey29XszAqNGumQVq8zJdJTWG7dlBC9CKH4BL7ySU9li2pUIFLoZh6ZIui8Rwg5262Jrovf5H60FrKvCZTnbdpUwm7PL8iYucbU4Hogx930JOci1ept2nrMtkOiZddKgArr2pjI9GmQmgUSbzTte1LePCjmRi6y/2mPtGa1e3kjecwnDDm3d33yxKYHZRv0aPK4PnqVszJBFkolkhSgGbvYtUSZLGY22ojSXJso/7Ip/YxXzNGIOWxs4+Q0b5KTQRvJYXlgU+lm9JWKswfmUuy44t6U9G2xSpHKtvt4hgRLg0r/JkvruGVnqTGV/y2brzT31TFPNWr/V6uCJ9yUhensulOV86TIqTqrk8O6/ePckMKVc4HpVTSz9edivZALd7rVJPMj80l5ncuk9Vh+ESpHfpkV3pt87MfZoLz100dtiJGDnt7zRCmFp3WBhgxysBAkeMV8frC/Tfp80X0JgwtfKeb5KZnjujAOtPBgZ9xL21tG6sPXF3z0fueKRZFhxgcEWItB9QwKBgREE8W/UPEf5u8YPFsmQE8cVULm0s23gNbiHKc4oL90xPMNoXyOy5ChTsCtu2dKw59TR6ES6HjlUSasGm4xOYonULM2++7xePxoLYZOspHhH+ZefKIjopyOv7q/vywExYEW1wbVL39hVzcbunqYYbaq4++cbX/i6T2cZkjPI8a+gljRqYPmYqiaaDM+dyOSm1OiFjM8g0WHsrwqWb8CNIBr4RZ4q4ggxrZBrI7PDsmPUskdJxt3zz+WTCyFhkYHoHde8dbyVsmjl4YO69ayTxcgFmXNeVySRW6qqUbmggI7lYavtH26UTKlHks5hLZMA7aUyJTQMZ2UePv/WhgVr1Rl3DFfwrk8lUkc5FZujhvtzWnNYWGlLPfHW9ZTJojSiZfHVkFnsssz04EKA4IN+kLZNB1tCZh8wEi6yIWRbjjQaaZ80qk8naPOYamaOQxZ/CAQsNh6lZJrNOsjLjYlqhloy0xLpUUCXUHN2QJ+pdJgP2kbnYlozpWjIjbGOyig67YIoVCofQsNYZ/7V/MxyaGjIqfnTv7EEGDWuUoH3QjGEBMJ2zejIT9GRDWK03Sp6DQ/uJyyLDRC2ZAJHZC6u3I/sU2msAMWRuiMxB2N4VEylnn6MwsyKOyCBTU5SDzH+BGwtX30gM2w629Cw5+zVsqlX+Gj1YXLGNhS3XdvaRFHFlUGFhUMUsuiIy4optVLTQtdPNNrN0rTaDCkL2nc9ofosrtpkeeMgUs8GYw2x3e4Yvn0UpXoMurHuhkRmIK1Abe4hM82iPvWLaEYD3/qGrmjYcKspwqGmSOT+k5Ts5OgeG5KzFTzMFVTY0RzXMZaGJ570XMVYnZeKERoH2q7zKu4iMuIr7IfLDG5XK5JVv3zWYV2rz6eSRD84zJGMnnswUr12b+hPpcAWcRrdV/fJgbXKTrSway19QzXjtqpdDm6o4iBsZtrCnVO+cu6YwNjdEpqEXObBCBTT1Jbx5LmGb3TUxzBtJ15fYPMVbACZS97UWgEnVDMWatnWqTolynZBbl7HmCTuWhZSBDc26ShMq7B93sMxTU2ZSpRTAoHUaCgGkOzyEAAUCwazaatZu1GQ5cz5aolKWYEf12EhooCnBDxrsXbUhThcM88+JseOTy59kVKfYKuxfCplCw3f0KsPwJCAeK+QOhQ/ag5mC1fAKtxO0SZo44tWa2SWT/tUtjuJQbIiemeNnc+b+q4B913dlVOFJ8g7njj6hRqXH93ii2Tg4LMgGWDfqRx27lZy1AjTUHekR3HKyXhtd75uDNUAjXbVVTDvhZpzl7vEt8xvfBms0BRvsfcp2CH7wtK0ykMhc6LdSb8nQYB0g46481F3aEmNk1FfGriSSxu35zgyyGfmKhoYkm2YC4oBYZ1YWZ1Id2vN5ElHwOEiP1U9dFKcl1F3jpMVqGdz7Po30HN5xgLMGYNZ7P8SRyHbFGaqwgaGUF+VtYMsZhD0XzilDJgtwiPT337EoE4WGDi0YGrsbbrinrhWLjIYyrmAtwLKl1A0a5jHe2dtz440+wL1yqej2OXZ2hOxYJvZLUDwEzb4eY6+S1yy8qnxgBz9djJVOlCeyV6k1ucdEk27NdyHp4Hfn5+SAA44DrE5MyiTvGg1UKEN2V2WlkDIBQelgnF+iwgHIocof5QLtb1UqXTKhBb1QZorFlCjHIQlhgXPLQEmhmZTzV9nrQ7JAC0oHa3ie7ckdF8QsB+8ObLYGEZh1dVgSJwhuooJBRJ9RHuucYnPmzW9qRxJqzAdM8rB8sbrsixJ3OkqnUfLbWKFawIhcW68PV7gbhcWCiH6kw5hj5LpxC83iTnM51PhbNnqwLyy3reJ6vSd9eLjOStaZiZxKDCe5+G+lVoaQxZm0CBIyXwrumJXkDMA+k029ISifQMttbgJgWRsW2WDVIyx+SmKyhT2UcHsCns7WdXZpNNJth64IyccXGcAmc+fXOJSBqqlLfqu1xvI7PMG84q12bqtebjdjrJQb2ogzN223TbUALggpBWQ0Fz0GenFwnMKJxLQ9NemxK27VbNxCgZeZ/j4tBi7L9EtfjbN5kgVQk4xpeLQXtNc2nFq6HBZzwGDgNLp2TDXaE6i4AwyqzqD3wsNGu8/N8ShH88k2Ov44t3BQys8DP2p2U/HICHzR9AOvKFVnlN+4AOG/DfQqjQIT0G6vGzakbr8gM9eKExhbc6iaCcZX70ur6AGONix/QZtVlYXbB1abKxCfemgZaMGqucfOlgIUfM/KkKIU7dqyAWAvtw3q/KoFULMlfBRdm4uN4BnXefushImjar9gm9WXHqdvwKzkA78zQi5b3voFqxlHl5s8ZD04GFUyH4/JPeDsYMsQvtDgdHCLKJlky6cXrcbQ7y8vsrlzbVNcRe0KegGbQorMWylISV1snTtmFFts92CyULtEcsXHAMbYqHA5u1aROlGgQKIzgkrCSByeo4paEHS0hVHU3wAgs0xYVKE1pliRnsUIDZ5l3VO93XFpUSXAAZJD4ShvFwYdl+vuRNQdkC1uH3k3OtlIJUAFEBHkerWEMKCYBt9mITZIrK/bu7p6g2RQQaeYNo0VfjdU/3t1wwWzMXouWgpJKwnK9nDDIkHtngYa2a77l++oz4Ga6P2SNCqu8gSvj/2tF538sYk+DueQyl3+wbu2qxCQVhy6Lzb0XT74F4Wm1OtH+IL0FCKSgeF9LYRY0C+G6Si6K/KqkK4v6hMFKrF17jTfV1SVpyjXqCsk+gVEHRyRLV1D/wFzOY+VS7WmqjSlEvKbunojaOdvD0wANU+aI+45HOlre+hDcdjQLbpzxATHVDZ4ANb/Ahf6vV0w4uO0lOJx9Kavu/4jf7NuesuxcSct5ppi0kFwAF4fF36Eae5V6cD3GqPvakC/fpW5h+5jGDr5jKhxr/VKVt4rf764gLUQPPxc62I8LYmlasejH6OYQW3KBv855ka+gTGWm629onSUZpn2/FTKoHbaqvLLsIvvhoaNPrsHJxVtSQ6e4YyVd9z8I3osB7X8+tpkFFIvVGclIeCRyefXfSb0kJEzIWSK30DJr94z9XFoP68Sm0oyMfH734eVeWB6xcGpIhOvrvK/J/l5aOYuLxwsMskZx3/DGGuA6rg+VRxZJJNkUJcfivV1wEh29mh8cmSSg8Yh+GcssXZYTH7u17JqBq/TXP9fzK88FGlkzYPbK80R6LN1eNqYo2kbXfwfYOzi4iDz5K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3 CuadroTexto"/>
          <p:cNvSpPr txBox="1"/>
          <p:nvPr/>
        </p:nvSpPr>
        <p:spPr>
          <a:xfrm>
            <a:off x="0" y="1377072"/>
            <a:ext cx="5400675" cy="671646"/>
          </a:xfrm>
          <a:prstGeom prst="rect">
            <a:avLst/>
          </a:prstGeom>
          <a:noFill/>
        </p:spPr>
        <p:txBody>
          <a:bodyPr wrap="square" lIns="55550" tIns="27775" rIns="55550" bIns="27775" rtlCol="0">
            <a:spAutoFit/>
          </a:bodyPr>
          <a:lstStyle/>
          <a:p>
            <a:pPr algn="ctr"/>
            <a:r>
              <a:rPr lang="es-CO" sz="4000" b="1" dirty="0" smtClean="0">
                <a:solidFill>
                  <a:srgbClr val="00415B"/>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 Gracias !</a:t>
            </a:r>
          </a:p>
        </p:txBody>
      </p:sp>
      <p:sp>
        <p:nvSpPr>
          <p:cNvPr id="8" name="Rectángulo 1"/>
          <p:cNvSpPr/>
          <p:nvPr/>
        </p:nvSpPr>
        <p:spPr>
          <a:xfrm>
            <a:off x="1342094" y="1944241"/>
            <a:ext cx="2738698" cy="292388"/>
          </a:xfrm>
          <a:prstGeom prst="rect">
            <a:avLst/>
          </a:prstGeom>
        </p:spPr>
        <p:txBody>
          <a:bodyPr wrap="none">
            <a:spAutoFit/>
          </a:bodyPr>
          <a:lstStyle/>
          <a:p>
            <a:pPr algn="ctr"/>
            <a:r>
              <a:rPr lang="es-CO" sz="1300" b="1" dirty="0" smtClean="0">
                <a:solidFill>
                  <a:schemeClr val="bg1">
                    <a:lumMod val="50000"/>
                  </a:schemeClr>
                </a:solidFill>
                <a:cs typeface="Arial" panose="020B0604020202020204" pitchFamily="34" charset="0"/>
              </a:rPr>
              <a:t>comisionesdepersonal@inpec.gov.co</a:t>
            </a:r>
            <a:endParaRPr lang="es-CO" sz="1300" b="1" dirty="0">
              <a:solidFill>
                <a:schemeClr val="bg1">
                  <a:lumMod val="50000"/>
                </a:schemeClr>
              </a:solidFill>
              <a:cs typeface="Arial" panose="020B0604020202020204" pitchFamily="34" charset="0"/>
            </a:endParaRPr>
          </a:p>
        </p:txBody>
      </p:sp>
      <p:sp>
        <p:nvSpPr>
          <p:cNvPr id="9" name="1 Título"/>
          <p:cNvSpPr txBox="1">
            <a:spLocks/>
          </p:cNvSpPr>
          <p:nvPr/>
        </p:nvSpPr>
        <p:spPr>
          <a:xfrm>
            <a:off x="88999" y="3024362"/>
            <a:ext cx="5203625" cy="486804"/>
          </a:xfrm>
          <a:prstGeom prst="rect">
            <a:avLst/>
          </a:prstGeom>
        </p:spPr>
        <p:txBody>
          <a:bodyPr vert="horz" lIns="55550" tIns="27775" rIns="55550" bIns="27775" rtlCol="0" anchor="ctr">
            <a:normAutofit/>
          </a:bodyPr>
          <a:lstStyle>
            <a:lvl1pPr algn="ctr" defTabSz="555498" rtl="0" eaLnBrk="1" latinLnBrk="0" hangingPunct="1">
              <a:spcBef>
                <a:spcPct val="0"/>
              </a:spcBef>
              <a:buNone/>
              <a:defRPr sz="2700" kern="1200">
                <a:solidFill>
                  <a:schemeClr val="tx1"/>
                </a:solidFill>
                <a:latin typeface="+mj-lt"/>
                <a:ea typeface="+mj-ea"/>
                <a:cs typeface="+mj-cs"/>
              </a:defRPr>
            </a:lvl1pPr>
          </a:lstStyle>
          <a:p>
            <a:r>
              <a:rPr lang="es-CO" sz="1050" b="1" dirty="0">
                <a:solidFill>
                  <a:srgbClr val="FFFF00"/>
                </a:solidFill>
                <a:latin typeface="Khmer UI" pitchFamily="34" charset="0"/>
                <a:ea typeface="Batang" pitchFamily="18" charset="-127"/>
                <a:cs typeface="Khmer UI" pitchFamily="34" charset="0"/>
              </a:rPr>
              <a:t> </a:t>
            </a:r>
            <a:r>
              <a:rPr lang="es-CO" sz="1050" b="1" dirty="0">
                <a:latin typeface="Khmer UI" pitchFamily="34" charset="0"/>
                <a:ea typeface="Batang" pitchFamily="18" charset="-127"/>
                <a:cs typeface="Khmer UI" pitchFamily="34" charset="0"/>
              </a:rPr>
              <a:t>Comisión de Personal</a:t>
            </a:r>
            <a:r>
              <a:rPr lang="es-CO" sz="1050" dirty="0">
                <a:latin typeface="Constantia" pitchFamily="18" charset="0"/>
                <a:cs typeface="Arial" panose="020B0604020202020204" pitchFamily="34" charset="0"/>
              </a:rPr>
              <a:t> </a:t>
            </a:r>
            <a:r>
              <a:rPr lang="es-CO" sz="900" dirty="0">
                <a:cs typeface="Arial" panose="020B0604020202020204" pitchFamily="34" charset="0"/>
              </a:rPr>
              <a:t>/ Grupo de Prospectiva de Talento Humano / Contacto : 3184560519</a:t>
            </a:r>
          </a:p>
          <a:p>
            <a:r>
              <a:rPr lang="es-CO" sz="1050" b="1" dirty="0" smtClean="0">
                <a:solidFill>
                  <a:srgbClr val="00415B"/>
                </a:solidFill>
                <a:latin typeface="Arial" panose="020B0604020202020204" pitchFamily="34" charset="0"/>
                <a:cs typeface="Arial" panose="020B0604020202020204" pitchFamily="34" charset="0"/>
              </a:rPr>
              <a:t>www.inpec.gov.co</a:t>
            </a:r>
            <a:endParaRPr lang="es-CO" sz="1050" b="1" dirty="0">
              <a:solidFill>
                <a:srgbClr val="00415B"/>
              </a:solidFill>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361" y="160338"/>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6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Comisiones de Personal en el INPEC</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2" y="3397101"/>
            <a:ext cx="4736126"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a:solidFill>
                  <a:prstClr val="white"/>
                </a:solidFill>
                <a:latin typeface="Constantia" pitchFamily="18" charset="0"/>
                <a:cs typeface="Arial" panose="020B0604020202020204" pitchFamily="34" charset="0"/>
              </a:rPr>
              <a:t>3</a:t>
            </a:r>
          </a:p>
        </p:txBody>
      </p:sp>
      <p:sp>
        <p:nvSpPr>
          <p:cNvPr id="5" name="4 CuadroTexto"/>
          <p:cNvSpPr txBox="1"/>
          <p:nvPr/>
        </p:nvSpPr>
        <p:spPr>
          <a:xfrm>
            <a:off x="155575" y="792113"/>
            <a:ext cx="4820874" cy="1200329"/>
          </a:xfrm>
          <a:prstGeom prst="rect">
            <a:avLst/>
          </a:prstGeom>
          <a:noFill/>
        </p:spPr>
        <p:txBody>
          <a:bodyPr wrap="square" rtlCol="0">
            <a:spAutoFit/>
          </a:bodyPr>
          <a:lstStyle/>
          <a:p>
            <a:pPr marL="285750" indent="-285750" algn="just">
              <a:buFont typeface="Wingdings" pitchFamily="2" charset="2"/>
              <a:buChar char="q"/>
            </a:pPr>
            <a:r>
              <a:rPr lang="es-CO" sz="1400" dirty="0" smtClean="0"/>
              <a:t>Comisión Nacional de Personal.</a:t>
            </a:r>
          </a:p>
          <a:p>
            <a:pPr algn="just"/>
            <a:endParaRPr lang="es-CO" sz="800" dirty="0"/>
          </a:p>
          <a:p>
            <a:pPr marL="285750" indent="-285750" algn="just">
              <a:buFont typeface="Wingdings" pitchFamily="2" charset="2"/>
              <a:buChar char="q"/>
            </a:pPr>
            <a:r>
              <a:rPr lang="es-CO" sz="1400" dirty="0" smtClean="0"/>
              <a:t>Comisión de Personal Sede Central.</a:t>
            </a:r>
          </a:p>
          <a:p>
            <a:pPr algn="just"/>
            <a:endParaRPr lang="es-CO" sz="800" dirty="0"/>
          </a:p>
          <a:p>
            <a:pPr marL="285750" indent="-285750" algn="just">
              <a:buFont typeface="Wingdings" pitchFamily="2" charset="2"/>
              <a:buChar char="q"/>
            </a:pPr>
            <a:r>
              <a:rPr lang="es-CO" sz="1400" dirty="0" smtClean="0"/>
              <a:t>Comisiones Regionales de Personal (Central, Occidente, Noroeste, Norte, Oriente y Viejo Caldas).</a:t>
            </a:r>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098" name="Picture 2" descr="Copia de trabajo-en-equip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71" y="1944241"/>
            <a:ext cx="1676347" cy="14193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664" y="30163"/>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85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Funciones de la Comisión Nacional de Personal</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88170" y="3397101"/>
            <a:ext cx="4664118"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4</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203458" y="792113"/>
            <a:ext cx="4820874" cy="2462213"/>
          </a:xfrm>
          <a:prstGeom prst="rect">
            <a:avLst/>
          </a:prstGeom>
          <a:noFill/>
        </p:spPr>
        <p:txBody>
          <a:bodyPr wrap="square" rtlCol="0">
            <a:spAutoFit/>
          </a:bodyPr>
          <a:lstStyle/>
          <a:p>
            <a:pPr marL="285750" indent="-285750" algn="just">
              <a:buFont typeface="Wingdings" pitchFamily="2" charset="2"/>
              <a:buChar char="q"/>
            </a:pPr>
            <a:r>
              <a:rPr lang="es-CO" sz="1400" dirty="0"/>
              <a:t>Velar porque los procesos de selección para la provisión de empleos y de evaluación del desempeño se realicen conforme con lo establecido en las normas y procedimientos legales y reglamentarios y con los lineamientos señalados por la </a:t>
            </a:r>
            <a:r>
              <a:rPr lang="es-CO" sz="1400" dirty="0" smtClean="0"/>
              <a:t>CNSC.</a:t>
            </a:r>
          </a:p>
          <a:p>
            <a:pPr marL="285750" indent="-285750" algn="just">
              <a:buFont typeface="Wingdings" pitchFamily="2" charset="2"/>
              <a:buChar char="q"/>
            </a:pPr>
            <a:endParaRPr lang="es-CO" sz="1400" dirty="0"/>
          </a:p>
          <a:p>
            <a:pPr marL="285750" indent="-285750" algn="just">
              <a:buFont typeface="Wingdings" pitchFamily="2" charset="2"/>
              <a:buChar char="q"/>
            </a:pPr>
            <a:r>
              <a:rPr lang="es-CO" sz="1400" dirty="0" smtClean="0"/>
              <a:t>Solicitar </a:t>
            </a:r>
            <a:r>
              <a:rPr lang="es-CO" sz="1400" dirty="0"/>
              <a:t>a la Comisión Nacional del Servicio Civil la exclusión de la lista de elegibles de las personas que hubieren sido incluidas sin reunir los requisitos exigidos en las respectivas convocatorias, o con violación de las leyes o reglamentos que regulan la carrera </a:t>
            </a:r>
            <a:r>
              <a:rPr lang="es-CO" sz="1400" dirty="0" smtClean="0"/>
              <a:t>administrativa.</a:t>
            </a:r>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603"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669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Funciones de la Comisión Nacional de Personal</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044154" y="3397101"/>
            <a:ext cx="4808134"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a:solidFill>
                  <a:prstClr val="white"/>
                </a:solidFill>
                <a:latin typeface="Constantia" pitchFamily="18" charset="0"/>
                <a:cs typeface="Arial" panose="020B0604020202020204" pitchFamily="34" charset="0"/>
              </a:rPr>
              <a:t>5</a:t>
            </a:r>
          </a:p>
        </p:txBody>
      </p:sp>
      <p:sp>
        <p:nvSpPr>
          <p:cNvPr id="5" name="4 CuadroTexto"/>
          <p:cNvSpPr txBox="1"/>
          <p:nvPr/>
        </p:nvSpPr>
        <p:spPr>
          <a:xfrm>
            <a:off x="196321" y="742244"/>
            <a:ext cx="4820874" cy="2677656"/>
          </a:xfrm>
          <a:prstGeom prst="rect">
            <a:avLst/>
          </a:prstGeom>
          <a:noFill/>
        </p:spPr>
        <p:txBody>
          <a:bodyPr wrap="square" rtlCol="0">
            <a:spAutoFit/>
          </a:bodyPr>
          <a:lstStyle/>
          <a:p>
            <a:pPr marL="285750" indent="-285750" algn="just">
              <a:buFont typeface="Wingdings" pitchFamily="2" charset="2"/>
              <a:buChar char="q"/>
            </a:pPr>
            <a:r>
              <a:rPr lang="es-CO" sz="1400" dirty="0" smtClean="0"/>
              <a:t>Conocer </a:t>
            </a:r>
            <a:r>
              <a:rPr lang="es-CO" sz="1400" dirty="0"/>
              <a:t>en primera </a:t>
            </a:r>
            <a:r>
              <a:rPr lang="es-CO" sz="1400" dirty="0" smtClean="0"/>
              <a:t>instancia de </a:t>
            </a:r>
            <a:r>
              <a:rPr lang="es-CO" sz="1400" dirty="0"/>
              <a:t>las reclamaciones que formulen los empleados de carrera </a:t>
            </a:r>
            <a:r>
              <a:rPr lang="es-CO" sz="1400" dirty="0" smtClean="0"/>
              <a:t>por: </a:t>
            </a:r>
          </a:p>
          <a:p>
            <a:pPr algn="just"/>
            <a:endParaRPr lang="es-CO" sz="1400" dirty="0" smtClean="0"/>
          </a:p>
          <a:p>
            <a:pPr marL="285750" indent="-285750" algn="just">
              <a:buFont typeface="Wingdings" pitchFamily="2" charset="2"/>
              <a:buChar char="ü"/>
            </a:pPr>
            <a:r>
              <a:rPr lang="es-CO" sz="1400" dirty="0" smtClean="0"/>
              <a:t>Incorporaciones </a:t>
            </a:r>
            <a:r>
              <a:rPr lang="es-CO" sz="1400" dirty="0"/>
              <a:t>a las nuevas plantas de personal de la </a:t>
            </a:r>
            <a:r>
              <a:rPr lang="es-CO" sz="1400" dirty="0" smtClean="0"/>
              <a:t>entidad.</a:t>
            </a:r>
          </a:p>
          <a:p>
            <a:pPr marL="285750" indent="-285750" algn="just">
              <a:buFont typeface="Wingdings" pitchFamily="2" charset="2"/>
              <a:buChar char="ü"/>
            </a:pPr>
            <a:r>
              <a:rPr lang="es-CO" sz="1400" dirty="0" smtClean="0"/>
              <a:t>Desmejoramiento </a:t>
            </a:r>
            <a:r>
              <a:rPr lang="es-CO" sz="1400" dirty="0"/>
              <a:t>de sus condiciones </a:t>
            </a:r>
            <a:r>
              <a:rPr lang="es-CO" sz="1400" dirty="0" smtClean="0"/>
              <a:t>laborales.</a:t>
            </a:r>
          </a:p>
          <a:p>
            <a:pPr marL="285750" indent="-285750" algn="just">
              <a:buFont typeface="Wingdings" pitchFamily="2" charset="2"/>
              <a:buChar char="ü"/>
            </a:pPr>
            <a:r>
              <a:rPr lang="es-CO" sz="1400" dirty="0" smtClean="0"/>
              <a:t>Encargos</a:t>
            </a:r>
          </a:p>
          <a:p>
            <a:pPr algn="just"/>
            <a:endParaRPr lang="es-CO" sz="1400" dirty="0"/>
          </a:p>
          <a:p>
            <a:pPr marL="285750" indent="-285750" algn="just">
              <a:buFont typeface="Wingdings" pitchFamily="2" charset="2"/>
              <a:buChar char="q"/>
            </a:pPr>
            <a:r>
              <a:rPr lang="es-CO" sz="1400" dirty="0" smtClean="0"/>
              <a:t>Velar </a:t>
            </a:r>
            <a:r>
              <a:rPr lang="es-CO" sz="1400" dirty="0"/>
              <a:t>porque los empleos se provean en el orden de prioridad establecido en las normas legales y porque las listas de elegibles sean utilizadas dentro de los principios de economía, celeridad y eficacia de la función </a:t>
            </a:r>
            <a:r>
              <a:rPr lang="es-CO" sz="1400" dirty="0" smtClean="0"/>
              <a:t>administrativa.</a:t>
            </a:r>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56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Funciones de la Comisión Nacional de Personal</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044153" y="3397101"/>
            <a:ext cx="4808135"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a:solidFill>
                  <a:prstClr val="white"/>
                </a:solidFill>
                <a:latin typeface="Constantia" pitchFamily="18" charset="0"/>
                <a:cs typeface="Arial" panose="020B0604020202020204" pitchFamily="34" charset="0"/>
              </a:rPr>
              <a:t>6</a:t>
            </a:r>
          </a:p>
        </p:txBody>
      </p:sp>
      <p:sp>
        <p:nvSpPr>
          <p:cNvPr id="5" name="4 CuadroTexto"/>
          <p:cNvSpPr txBox="1"/>
          <p:nvPr/>
        </p:nvSpPr>
        <p:spPr>
          <a:xfrm>
            <a:off x="179384" y="936129"/>
            <a:ext cx="4820874" cy="2031325"/>
          </a:xfrm>
          <a:prstGeom prst="rect">
            <a:avLst/>
          </a:prstGeom>
          <a:noFill/>
        </p:spPr>
        <p:txBody>
          <a:bodyPr wrap="square" rtlCol="0">
            <a:spAutoFit/>
          </a:bodyPr>
          <a:lstStyle/>
          <a:p>
            <a:pPr marL="285750" indent="-285750" algn="just">
              <a:buFont typeface="Wingdings" pitchFamily="2" charset="2"/>
              <a:buChar char="q"/>
            </a:pPr>
            <a:r>
              <a:rPr lang="es-CO" sz="1400" dirty="0" smtClean="0"/>
              <a:t>Velar </a:t>
            </a:r>
            <a:r>
              <a:rPr lang="es-CO" sz="1400" dirty="0"/>
              <a:t>porque en los procesos de selección se cumplan los principios y reglas previstas en esta </a:t>
            </a:r>
            <a:r>
              <a:rPr lang="es-CO" sz="1400" dirty="0" smtClean="0"/>
              <a:t>ley.</a:t>
            </a:r>
          </a:p>
          <a:p>
            <a:pPr algn="just"/>
            <a:endParaRPr lang="es-CO" sz="1400" dirty="0"/>
          </a:p>
          <a:p>
            <a:pPr marL="285750" indent="-285750" algn="just">
              <a:buFont typeface="Wingdings" pitchFamily="2" charset="2"/>
              <a:buChar char="q"/>
            </a:pPr>
            <a:r>
              <a:rPr lang="es-CO" sz="1400" dirty="0" smtClean="0"/>
              <a:t>Participar </a:t>
            </a:r>
            <a:r>
              <a:rPr lang="es-CO" sz="1400" dirty="0"/>
              <a:t>en la elaboración del plan anual de formación y capacitación y en el de estímulos y en su </a:t>
            </a:r>
            <a:r>
              <a:rPr lang="es-CO" sz="1400" dirty="0" smtClean="0"/>
              <a:t>seguimiento.</a:t>
            </a:r>
          </a:p>
          <a:p>
            <a:pPr algn="just"/>
            <a:endParaRPr lang="es-CO" sz="1400" dirty="0"/>
          </a:p>
          <a:p>
            <a:pPr marL="285750" indent="-285750" algn="just">
              <a:buFont typeface="Wingdings" pitchFamily="2" charset="2"/>
              <a:buChar char="q"/>
            </a:pPr>
            <a:r>
              <a:rPr lang="es-CO" sz="1400" dirty="0" smtClean="0"/>
              <a:t>Proponer </a:t>
            </a:r>
            <a:r>
              <a:rPr lang="es-CO" sz="1400" dirty="0"/>
              <a:t>en la respectiva entidad la formulación de programas para el diagnóstico y medición del clima </a:t>
            </a:r>
            <a:r>
              <a:rPr lang="es-CO" sz="1400" dirty="0" smtClean="0"/>
              <a:t>organizacional.</a:t>
            </a:r>
            <a:endParaRPr lang="es-CO" sz="1400" dirty="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361" y="36513"/>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568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  </a:t>
            </a:r>
            <a:endParaRPr lang="es-CO" dirty="0"/>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680881" y="3384401"/>
            <a:ext cx="5642546" cy="286925"/>
          </a:xfrm>
          <a:prstGeom prst="rect">
            <a:avLst/>
          </a:prstGeom>
          <a:noFill/>
          <a:effectLst>
            <a:outerShdw blurRad="63500" sx="102000" sy="102000" algn="ctr" rotWithShape="0">
              <a:prstClr val="black">
                <a:alpha val="40000"/>
              </a:prstClr>
            </a:outerShdw>
          </a:effectLst>
        </p:spPr>
        <p:txBody>
          <a:bodyPr wrap="none" lIns="55550" tIns="27775" rIns="55550" bIns="27775" rtlCol="0">
            <a:spAutoFit/>
          </a:bodyPr>
          <a:lstStyle/>
          <a:p>
            <a:pPr algn="ctr"/>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Contacto : </a:t>
            </a:r>
            <a:r>
              <a:rPr lang="es-CO" sz="600" dirty="0">
                <a:solidFill>
                  <a:schemeClr val="bg1"/>
                </a:solidFill>
                <a:latin typeface="Castellar" pitchFamily="18" charset="0"/>
                <a:cs typeface="Arial" panose="020B0604020202020204" pitchFamily="34" charset="0"/>
              </a:rPr>
              <a:t>3184560519</a:t>
            </a:r>
          </a:p>
          <a:p>
            <a:r>
              <a:rPr lang="es-CO" sz="700" dirty="0" smtClean="0">
                <a:solidFill>
                  <a:schemeClr val="bg1"/>
                </a:solidFill>
                <a:latin typeface="Constantia" pitchFamily="18" charset="0"/>
                <a:cs typeface="Arial" panose="020B0604020202020204" pitchFamily="34" charset="0"/>
              </a:rPr>
              <a:t>  </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smtClean="0">
                <a:solidFill>
                  <a:prstClr val="white"/>
                </a:solidFill>
                <a:latin typeface="Constantia" pitchFamily="18" charset="0"/>
                <a:cs typeface="Arial" panose="020B0604020202020204" pitchFamily="34" charset="0"/>
              </a:rPr>
              <a:t>7</a:t>
            </a:r>
            <a:endParaRPr lang="es-CO" sz="800" b="1" dirty="0">
              <a:solidFill>
                <a:prstClr val="white"/>
              </a:solidFill>
              <a:latin typeface="Constantia" pitchFamily="18" charset="0"/>
              <a:cs typeface="Arial" panose="020B0604020202020204" pitchFamily="34" charset="0"/>
            </a:endParaRPr>
          </a:p>
        </p:txBody>
      </p:sp>
      <p:sp>
        <p:nvSpPr>
          <p:cNvPr id="5" name="4 CuadroTexto"/>
          <p:cNvSpPr txBox="1"/>
          <p:nvPr/>
        </p:nvSpPr>
        <p:spPr>
          <a:xfrm>
            <a:off x="173659" y="792113"/>
            <a:ext cx="4820874" cy="2677656"/>
          </a:xfrm>
          <a:prstGeom prst="rect">
            <a:avLst/>
          </a:prstGeom>
          <a:noFill/>
        </p:spPr>
        <p:txBody>
          <a:bodyPr wrap="square" rtlCol="0">
            <a:spAutoFit/>
          </a:bodyPr>
          <a:lstStyle/>
          <a:p>
            <a:pPr marL="285750" indent="-285750">
              <a:buFont typeface="Wingdings" pitchFamily="2" charset="2"/>
              <a:buChar char="v"/>
            </a:pPr>
            <a:r>
              <a:rPr lang="es-CO" sz="1400" dirty="0"/>
              <a:t>Convocatoria: </a:t>
            </a:r>
            <a:r>
              <a:rPr lang="es-CO" sz="1400" dirty="0" smtClean="0"/>
              <a:t>Resolución 000722 del 02 de abril </a:t>
            </a:r>
            <a:r>
              <a:rPr lang="es-CO" sz="1400" dirty="0"/>
              <a:t>de 2018</a:t>
            </a:r>
          </a:p>
          <a:p>
            <a:pPr marL="285750" indent="-285750">
              <a:buFont typeface="Wingdings" pitchFamily="2" charset="2"/>
              <a:buChar char="v"/>
            </a:pPr>
            <a:r>
              <a:rPr lang="es-CO" sz="1400" dirty="0"/>
              <a:t> Responsable: Angélica María </a:t>
            </a:r>
            <a:r>
              <a:rPr lang="es-CO" sz="1400" dirty="0" smtClean="0"/>
              <a:t>Rodríguez Barreto-Coordinadora </a:t>
            </a:r>
            <a:r>
              <a:rPr lang="es-CO" sz="1400" dirty="0"/>
              <a:t>Grupo Prospectiva</a:t>
            </a:r>
          </a:p>
          <a:p>
            <a:pPr marL="285750" indent="-285750">
              <a:buFont typeface="Wingdings" pitchFamily="2" charset="2"/>
              <a:buChar char="v"/>
            </a:pPr>
            <a:r>
              <a:rPr lang="es-CO" sz="1400" dirty="0"/>
              <a:t>Equipo de trabajo:</a:t>
            </a:r>
          </a:p>
          <a:p>
            <a:pPr algn="just"/>
            <a:endParaRPr lang="es-CO" sz="1400" dirty="0"/>
          </a:p>
          <a:p>
            <a:pPr algn="just"/>
            <a:endParaRPr lang="es-CO" sz="1400" dirty="0" smtClean="0"/>
          </a:p>
          <a:p>
            <a:pPr algn="just"/>
            <a:endParaRPr lang="es-CO" sz="1400" dirty="0"/>
          </a:p>
          <a:p>
            <a:pPr algn="just"/>
            <a:endParaRPr lang="es-CO" sz="1400" dirty="0" smtClean="0"/>
          </a:p>
          <a:p>
            <a:pPr algn="just"/>
            <a:endParaRPr lang="es-CO" sz="1400" dirty="0"/>
          </a:p>
          <a:p>
            <a:pPr algn="just"/>
            <a:endParaRPr lang="es-CO" sz="1400" dirty="0" smtClean="0"/>
          </a:p>
          <a:p>
            <a:pPr algn="just"/>
            <a:endParaRPr lang="es-CO" sz="1400" dirty="0"/>
          </a:p>
          <a:p>
            <a:pPr algn="just"/>
            <a:endParaRPr lang="es-CO" sz="1400" dirty="0" smtClean="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8" name="7 Tabla"/>
          <p:cNvGraphicFramePr>
            <a:graphicFrameLocks noGrp="1"/>
          </p:cNvGraphicFramePr>
          <p:nvPr>
            <p:extLst>
              <p:ext uri="{D42A27DB-BD31-4B8C-83A1-F6EECF244321}">
                <p14:modId xmlns:p14="http://schemas.microsoft.com/office/powerpoint/2010/main" val="3794215273"/>
              </p:ext>
            </p:extLst>
          </p:nvPr>
        </p:nvGraphicFramePr>
        <p:xfrm>
          <a:off x="307975" y="1730733"/>
          <a:ext cx="4912642" cy="1584960"/>
        </p:xfrm>
        <a:graphic>
          <a:graphicData uri="http://schemas.openxmlformats.org/drawingml/2006/table">
            <a:tbl>
              <a:tblPr firstRow="1" bandRow="1">
                <a:tableStyleId>{5C22544A-7EE6-4342-B048-85BDC9FD1C3A}</a:tableStyleId>
              </a:tblPr>
              <a:tblGrid>
                <a:gridCol w="2844163"/>
                <a:gridCol w="2068479"/>
              </a:tblGrid>
              <a:tr h="198120">
                <a:tc>
                  <a:txBody>
                    <a:bodyPr/>
                    <a:lstStyle/>
                    <a:p>
                      <a:pPr algn="ctr"/>
                      <a:r>
                        <a:rPr lang="es-CO" sz="700" dirty="0" smtClean="0"/>
                        <a:t>NOMBRE Y APELLIDOS</a:t>
                      </a:r>
                    </a:p>
                  </a:txBody>
                  <a:tcPr/>
                </a:tc>
                <a:tc>
                  <a:txBody>
                    <a:bodyPr/>
                    <a:lstStyle/>
                    <a:p>
                      <a:pPr algn="ctr"/>
                      <a:r>
                        <a:rPr lang="es-CO" sz="700" dirty="0" smtClean="0"/>
                        <a:t>SEDE</a:t>
                      </a:r>
                      <a:endParaRPr lang="es-CO" sz="700" dirty="0"/>
                    </a:p>
                  </a:txBody>
                  <a:tcPr/>
                </a:tc>
              </a:tr>
              <a:tr h="138142">
                <a:tc>
                  <a:txBody>
                    <a:bodyPr/>
                    <a:lstStyle/>
                    <a:p>
                      <a:r>
                        <a:rPr lang="es-CO" sz="700" dirty="0" smtClean="0"/>
                        <a:t>YENNY TIQUE</a:t>
                      </a:r>
                      <a:r>
                        <a:rPr lang="es-CO" sz="700" baseline="0" dirty="0" smtClean="0"/>
                        <a:t> CALDERON</a:t>
                      </a:r>
                      <a:endParaRPr lang="es-CO" sz="700" dirty="0"/>
                    </a:p>
                  </a:txBody>
                  <a:tcPr/>
                </a:tc>
                <a:tc>
                  <a:txBody>
                    <a:bodyPr/>
                    <a:lstStyle/>
                    <a:p>
                      <a:pPr algn="ctr"/>
                      <a:r>
                        <a:rPr lang="es-CO" sz="700" dirty="0" smtClean="0"/>
                        <a:t>Dirección Regional Central</a:t>
                      </a:r>
                      <a:endParaRPr lang="es-CO" sz="700" dirty="0"/>
                    </a:p>
                  </a:txBody>
                  <a:tcPr/>
                </a:tc>
              </a:tr>
              <a:tr h="156046">
                <a:tc>
                  <a:txBody>
                    <a:bodyPr/>
                    <a:lstStyle/>
                    <a:p>
                      <a:r>
                        <a:rPr lang="es-CO" sz="700" dirty="0" smtClean="0"/>
                        <a:t>GLORIA RODRIGUEZ  TRIVIÑO</a:t>
                      </a:r>
                      <a:endParaRPr lang="es-CO" sz="700" dirty="0"/>
                    </a:p>
                  </a:txBody>
                  <a:tcPr/>
                </a:tc>
                <a:tc>
                  <a:txBody>
                    <a:bodyPr/>
                    <a:lstStyle/>
                    <a:p>
                      <a:pPr algn="ctr"/>
                      <a:r>
                        <a:rPr lang="es-CO" sz="700" dirty="0" smtClean="0"/>
                        <a:t>Dirección Regional Occidental</a:t>
                      </a:r>
                      <a:endParaRPr lang="es-CO" sz="700" dirty="0"/>
                    </a:p>
                  </a:txBody>
                  <a:tcPr/>
                </a:tc>
              </a:tr>
              <a:tr h="162378">
                <a:tc>
                  <a:txBody>
                    <a:bodyPr/>
                    <a:lstStyle/>
                    <a:p>
                      <a:r>
                        <a:rPr lang="es-CO" sz="700" dirty="0" err="1" smtClean="0"/>
                        <a:t>Dgte</a:t>
                      </a:r>
                      <a:r>
                        <a:rPr lang="es-CO" sz="700" dirty="0" smtClean="0"/>
                        <a:t>.</a:t>
                      </a:r>
                      <a:r>
                        <a:rPr lang="es-CO" sz="700" baseline="0" dirty="0" smtClean="0"/>
                        <a:t> </a:t>
                      </a:r>
                      <a:r>
                        <a:rPr lang="es-CO" sz="700" dirty="0" smtClean="0"/>
                        <a:t>SUSANA LÓPEZ AGUIRRE</a:t>
                      </a:r>
                      <a:endParaRPr lang="es-CO" sz="700" dirty="0"/>
                    </a:p>
                  </a:txBody>
                  <a:tcPr/>
                </a:tc>
                <a:tc>
                  <a:txBody>
                    <a:bodyPr/>
                    <a:lstStyle/>
                    <a:p>
                      <a:pPr algn="ctr"/>
                      <a:r>
                        <a:rPr lang="es-CO" sz="700" dirty="0" smtClean="0"/>
                        <a:t>Direccional Regional Norte</a:t>
                      </a:r>
                      <a:endParaRPr lang="es-CO" sz="700" dirty="0"/>
                    </a:p>
                  </a:txBody>
                  <a:tcPr/>
                </a:tc>
              </a:tr>
              <a:tr h="191854">
                <a:tc>
                  <a:txBody>
                    <a:bodyPr/>
                    <a:lstStyle/>
                    <a:p>
                      <a:r>
                        <a:rPr lang="es-CO" sz="700" dirty="0" smtClean="0"/>
                        <a:t>JOHANA VELASCO ATUESTA</a:t>
                      </a:r>
                      <a:endParaRPr lang="es-CO" sz="700" dirty="0"/>
                    </a:p>
                  </a:txBody>
                  <a:tcPr/>
                </a:tc>
                <a:tc>
                  <a:txBody>
                    <a:bodyPr/>
                    <a:lstStyle/>
                    <a:p>
                      <a:pPr algn="ctr"/>
                      <a:r>
                        <a:rPr lang="es-CO" sz="700" dirty="0" smtClean="0"/>
                        <a:t>Dirección Regional Noroeste</a:t>
                      </a:r>
                      <a:endParaRPr lang="es-CO" sz="700" dirty="0"/>
                    </a:p>
                  </a:txBody>
                  <a:tcPr/>
                </a:tc>
              </a:tr>
              <a:tr h="137750">
                <a:tc>
                  <a:txBody>
                    <a:bodyPr/>
                    <a:lstStyle/>
                    <a:p>
                      <a:r>
                        <a:rPr lang="es-CO" sz="700" dirty="0" smtClean="0"/>
                        <a:t>In. KAREN FUENTES TOLOSA</a:t>
                      </a:r>
                      <a:endParaRPr lang="es-CO" sz="700" dirty="0"/>
                    </a:p>
                  </a:txBody>
                  <a:tcPr/>
                </a:tc>
                <a:tc>
                  <a:txBody>
                    <a:bodyPr/>
                    <a:lstStyle/>
                    <a:p>
                      <a:pPr algn="ctr"/>
                      <a:r>
                        <a:rPr lang="es-CO" sz="700" dirty="0" smtClean="0"/>
                        <a:t>Dirección Regional</a:t>
                      </a:r>
                      <a:r>
                        <a:rPr lang="es-CO" sz="700" baseline="0" dirty="0" smtClean="0"/>
                        <a:t> Oriente</a:t>
                      </a:r>
                      <a:endParaRPr lang="es-CO" sz="700" dirty="0"/>
                    </a:p>
                  </a:txBody>
                  <a:tcPr/>
                </a:tc>
              </a:tr>
              <a:tr h="185872">
                <a:tc>
                  <a:txBody>
                    <a:bodyPr/>
                    <a:lstStyle/>
                    <a:p>
                      <a:r>
                        <a:rPr lang="es-CO" sz="700" dirty="0" smtClean="0"/>
                        <a:t>CAROLINA MEJÍA</a:t>
                      </a:r>
                      <a:r>
                        <a:rPr lang="es-CO" sz="700" baseline="0" dirty="0" smtClean="0"/>
                        <a:t> TINOCO</a:t>
                      </a:r>
                      <a:endParaRPr lang="es-CO" sz="700" dirty="0"/>
                    </a:p>
                  </a:txBody>
                  <a:tcPr/>
                </a:tc>
                <a:tc>
                  <a:txBody>
                    <a:bodyPr/>
                    <a:lstStyle/>
                    <a:p>
                      <a:pPr algn="ctr"/>
                      <a:r>
                        <a:rPr lang="es-CO" sz="700" dirty="0" smtClean="0"/>
                        <a:t>Dirección</a:t>
                      </a:r>
                      <a:r>
                        <a:rPr lang="es-CO" sz="700" baseline="0" dirty="0" smtClean="0"/>
                        <a:t> Regional Viejo Caldas</a:t>
                      </a:r>
                      <a:endParaRPr lang="es-CO" sz="700" dirty="0"/>
                    </a:p>
                  </a:txBody>
                  <a:tcPr/>
                </a:tc>
              </a:tr>
              <a:tr h="173558">
                <a:tc>
                  <a:txBody>
                    <a:bodyPr/>
                    <a:lstStyle/>
                    <a:p>
                      <a:r>
                        <a:rPr lang="es-CO" sz="700" dirty="0" smtClean="0"/>
                        <a:t>MAURICIO MARTINEZ </a:t>
                      </a:r>
                      <a:endParaRPr lang="es-CO" sz="700" dirty="0"/>
                    </a:p>
                  </a:txBody>
                  <a:tcPr/>
                </a:tc>
                <a:tc>
                  <a:txBody>
                    <a:bodyPr/>
                    <a:lstStyle/>
                    <a:p>
                      <a:pPr algn="ctr"/>
                      <a:r>
                        <a:rPr lang="es-CO" sz="700" dirty="0" smtClean="0"/>
                        <a:t>Sede Central</a:t>
                      </a:r>
                      <a:endParaRPr lang="es-CO" sz="700" dirty="0"/>
                    </a:p>
                  </a:txBody>
                  <a:tcP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522" y="87313"/>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182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1116162" y="3397101"/>
            <a:ext cx="4736126"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a:solidFill>
                  <a:prstClr val="white"/>
                </a:solidFill>
                <a:latin typeface="Constantia" pitchFamily="18" charset="0"/>
                <a:cs typeface="Arial" panose="020B0604020202020204" pitchFamily="34" charset="0"/>
              </a:rPr>
              <a:t>8</a:t>
            </a:r>
          </a:p>
        </p:txBody>
      </p:sp>
      <p:sp>
        <p:nvSpPr>
          <p:cNvPr id="5" name="4 CuadroTexto"/>
          <p:cNvSpPr txBox="1"/>
          <p:nvPr/>
        </p:nvSpPr>
        <p:spPr>
          <a:xfrm>
            <a:off x="173659" y="792113"/>
            <a:ext cx="4820874" cy="2492990"/>
          </a:xfrm>
          <a:prstGeom prst="rect">
            <a:avLst/>
          </a:prstGeom>
          <a:noFill/>
        </p:spPr>
        <p:txBody>
          <a:bodyPr wrap="square" rtlCol="0">
            <a:spAutoFit/>
          </a:bodyPr>
          <a:lstStyle/>
          <a:p>
            <a:pPr marL="285750" indent="-285750" algn="just">
              <a:buFont typeface="Wingdings" pitchFamily="2" charset="2"/>
              <a:buChar char="q"/>
            </a:pPr>
            <a:r>
              <a:rPr lang="es-CO" sz="1400" dirty="0" smtClean="0"/>
              <a:t>Funciones del Equipo de trabajo:</a:t>
            </a:r>
          </a:p>
          <a:p>
            <a:pPr algn="just"/>
            <a:endParaRPr lang="es-CO" sz="1400" dirty="0"/>
          </a:p>
          <a:p>
            <a:pPr marL="285750" indent="-285750" algn="just">
              <a:buFont typeface="Wingdings" pitchFamily="2" charset="2"/>
              <a:buChar char="ü"/>
            </a:pPr>
            <a:r>
              <a:rPr lang="es-CO" sz="1400" dirty="0" smtClean="0"/>
              <a:t>Controla </a:t>
            </a:r>
            <a:r>
              <a:rPr lang="es-CO" sz="1400" dirty="0"/>
              <a:t>y hace seguimiento al cumplimiento del cronograma de actividades por parte de la Dirección Regional que le ha sido asignada. </a:t>
            </a:r>
          </a:p>
          <a:p>
            <a:pPr marL="171450" indent="-171450" algn="just">
              <a:buFont typeface="Wingdings" pitchFamily="2" charset="2"/>
              <a:buChar char="ü"/>
            </a:pPr>
            <a:endParaRPr lang="es-CO" sz="800" dirty="0"/>
          </a:p>
          <a:p>
            <a:pPr marL="285750" indent="-285750" algn="just">
              <a:buFont typeface="Wingdings" pitchFamily="2" charset="2"/>
              <a:buChar char="ü"/>
            </a:pPr>
            <a:r>
              <a:rPr lang="es-CO" sz="1400" dirty="0" smtClean="0"/>
              <a:t>Presta </a:t>
            </a:r>
            <a:r>
              <a:rPr lang="es-CO" sz="1400" dirty="0"/>
              <a:t>acompañamiento y resuelve las dudas e inquietudes presentadas por las Direcciones Regionales y los Establecimientos de Reclusión.</a:t>
            </a:r>
          </a:p>
          <a:p>
            <a:pPr marL="171450" indent="-171450" algn="just">
              <a:buFont typeface="Wingdings" pitchFamily="2" charset="2"/>
              <a:buChar char="ü"/>
            </a:pPr>
            <a:endParaRPr lang="es-CO" sz="800" dirty="0"/>
          </a:p>
          <a:p>
            <a:pPr marL="285750" indent="-285750" algn="just">
              <a:buFont typeface="Wingdings" pitchFamily="2" charset="2"/>
              <a:buChar char="ü"/>
            </a:pPr>
            <a:r>
              <a:rPr lang="es-CO" sz="1400" dirty="0" smtClean="0"/>
              <a:t>Presenta </a:t>
            </a:r>
            <a:r>
              <a:rPr lang="es-CO" sz="1400" dirty="0"/>
              <a:t>informe de avances a la Subdirección de Talento Humano finalizada cada una de las etapas</a:t>
            </a:r>
            <a:r>
              <a:rPr lang="es-CO" sz="1400" dirty="0" smtClean="0"/>
              <a:t>.</a:t>
            </a:r>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 name="Picture 2" descr="http://greatowork.com/wp-content/uploads/2014/11/Screen-Shot-2014-11-20-at-10.46.57-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445" y="336321"/>
            <a:ext cx="1007668" cy="9115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492"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24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1" name="10 Rectángulo"/>
          <p:cNvSpPr/>
          <p:nvPr/>
        </p:nvSpPr>
        <p:spPr>
          <a:xfrm>
            <a:off x="45615" y="857"/>
            <a:ext cx="5275634" cy="3459753"/>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34 Rectángulo"/>
          <p:cNvSpPr/>
          <p:nvPr/>
        </p:nvSpPr>
        <p:spPr>
          <a:xfrm>
            <a:off x="0" y="216049"/>
            <a:ext cx="2772345" cy="50405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es-CO"/>
          </a:p>
        </p:txBody>
      </p:sp>
      <p:sp>
        <p:nvSpPr>
          <p:cNvPr id="36" name="35 Proceso"/>
          <p:cNvSpPr/>
          <p:nvPr/>
        </p:nvSpPr>
        <p:spPr>
          <a:xfrm>
            <a:off x="72007" y="144041"/>
            <a:ext cx="2772346" cy="504056"/>
          </a:xfrm>
          <a:prstGeom prst="flowChartProcess">
            <a:avLst/>
          </a:prstGeom>
          <a:solidFill>
            <a:srgbClr val="00415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87313"/>
            <a:r>
              <a:rPr lang="es-CO" sz="1800" dirty="0" smtClean="0">
                <a:solidFill>
                  <a:schemeClr val="bg1"/>
                </a:solidFill>
                <a:latin typeface="Khmer UI" pitchFamily="34" charset="0"/>
                <a:cs typeface="Khmer UI" pitchFamily="34" charset="0"/>
              </a:rPr>
              <a:t>Proceso de elección</a:t>
            </a:r>
            <a:endParaRPr lang="es-CO" sz="1800" dirty="0">
              <a:solidFill>
                <a:srgbClr val="FFFF00"/>
              </a:solidFill>
              <a:latin typeface="Khmer UI" pitchFamily="34" charset="0"/>
              <a:cs typeface="Khmer UI" pitchFamily="34" charset="0"/>
            </a:endParaRPr>
          </a:p>
        </p:txBody>
      </p:sp>
      <p:sp>
        <p:nvSpPr>
          <p:cNvPr id="23" name="Rectángulo 16"/>
          <p:cNvSpPr/>
          <p:nvPr/>
        </p:nvSpPr>
        <p:spPr>
          <a:xfrm>
            <a:off x="0" y="3419900"/>
            <a:ext cx="4928536" cy="140043"/>
          </a:xfrm>
          <a:prstGeom prst="rect">
            <a:avLst/>
          </a:prstGeom>
          <a:solidFill>
            <a:srgbClr val="00415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18"/>
          <p:cNvSpPr/>
          <p:nvPr/>
        </p:nvSpPr>
        <p:spPr>
          <a:xfrm>
            <a:off x="5000258" y="3416896"/>
            <a:ext cx="400417" cy="143047"/>
          </a:xfrm>
          <a:prstGeom prst="rect">
            <a:avLst/>
          </a:prstGeom>
          <a:solidFill>
            <a:srgbClr val="00415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16 CuadroTexto"/>
          <p:cNvSpPr txBox="1"/>
          <p:nvPr/>
        </p:nvSpPr>
        <p:spPr>
          <a:xfrm>
            <a:off x="828130" y="3397101"/>
            <a:ext cx="5024158"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r>
              <a:rPr lang="es-CO" sz="800" b="1" dirty="0" smtClean="0">
                <a:solidFill>
                  <a:srgbClr val="FFFF00"/>
                </a:solidFill>
                <a:latin typeface="Khmer UI" pitchFamily="34" charset="0"/>
                <a:ea typeface="Batang" pitchFamily="18" charset="-127"/>
                <a:cs typeface="Khmer UI" pitchFamily="34" charset="0"/>
              </a:rPr>
              <a:t>           Comisión de Personal</a:t>
            </a:r>
            <a:r>
              <a:rPr lang="es-CO" sz="800" dirty="0" smtClean="0">
                <a:solidFill>
                  <a:schemeClr val="bg1"/>
                </a:solidFill>
                <a:latin typeface="Constantia" pitchFamily="18" charset="0"/>
                <a:cs typeface="Arial" panose="020B0604020202020204" pitchFamily="34" charset="0"/>
              </a:rPr>
              <a:t> / </a:t>
            </a:r>
            <a:r>
              <a:rPr lang="es-CO" sz="700" dirty="0">
                <a:solidFill>
                  <a:schemeClr val="bg1"/>
                </a:solidFill>
                <a:latin typeface="Constantia" pitchFamily="18" charset="0"/>
                <a:cs typeface="Arial" panose="020B0604020202020204" pitchFamily="34" charset="0"/>
              </a:rPr>
              <a:t>Grupo de Prospectiva de Talento </a:t>
            </a:r>
            <a:r>
              <a:rPr lang="es-CO" sz="700" dirty="0" smtClean="0">
                <a:solidFill>
                  <a:schemeClr val="bg1"/>
                </a:solidFill>
                <a:latin typeface="Constantia" pitchFamily="18" charset="0"/>
                <a:cs typeface="Arial" panose="020B0604020202020204" pitchFamily="34" charset="0"/>
              </a:rPr>
              <a:t>Humano</a:t>
            </a:r>
            <a:r>
              <a:rPr lang="es-CO" sz="700" dirty="0">
                <a:solidFill>
                  <a:schemeClr val="bg1"/>
                </a:solidFill>
                <a:latin typeface="Constantia" pitchFamily="18" charset="0"/>
                <a:cs typeface="Arial" panose="020B0604020202020204" pitchFamily="34" charset="0"/>
              </a:rPr>
              <a:t> / Contacto : </a:t>
            </a:r>
            <a:r>
              <a:rPr lang="es-CO" sz="600" dirty="0">
                <a:solidFill>
                  <a:schemeClr val="bg1"/>
                </a:solidFill>
                <a:latin typeface="Castellar" pitchFamily="18" charset="0"/>
                <a:cs typeface="Arial" panose="020B0604020202020204" pitchFamily="34" charset="0"/>
              </a:rPr>
              <a:t>3184560519</a:t>
            </a:r>
            <a:endParaRPr lang="es-CO" sz="700" dirty="0">
              <a:solidFill>
                <a:schemeClr val="bg1"/>
              </a:solidFill>
              <a:latin typeface="Constantia" pitchFamily="18" charset="0"/>
              <a:cs typeface="Arial" panose="020B0604020202020204" pitchFamily="34" charset="0"/>
            </a:endParaRPr>
          </a:p>
        </p:txBody>
      </p:sp>
      <p:sp>
        <p:nvSpPr>
          <p:cNvPr id="26" name="27 CuadroTexto"/>
          <p:cNvSpPr txBox="1"/>
          <p:nvPr/>
        </p:nvSpPr>
        <p:spPr>
          <a:xfrm>
            <a:off x="4967113" y="3384401"/>
            <a:ext cx="446262" cy="179203"/>
          </a:xfrm>
          <a:prstGeom prst="rect">
            <a:avLst/>
          </a:prstGeom>
          <a:noFill/>
          <a:effectLst>
            <a:outerShdw blurRad="63500" sx="102000" sy="102000" algn="ctr" rotWithShape="0">
              <a:prstClr val="black">
                <a:alpha val="40000"/>
              </a:prstClr>
            </a:outerShdw>
          </a:effectLst>
        </p:spPr>
        <p:txBody>
          <a:bodyPr wrap="square" lIns="55550" tIns="27775" rIns="55550" bIns="27775" rtlCol="0">
            <a:spAutoFit/>
          </a:bodyPr>
          <a:lstStyle/>
          <a:p>
            <a:pPr algn="ctr"/>
            <a:r>
              <a:rPr lang="es-CO" sz="800" b="1" dirty="0">
                <a:solidFill>
                  <a:prstClr val="white"/>
                </a:solidFill>
                <a:latin typeface="Constantia" pitchFamily="18" charset="0"/>
                <a:cs typeface="Arial" panose="020B0604020202020204" pitchFamily="34" charset="0"/>
              </a:rPr>
              <a:t>9</a:t>
            </a:r>
          </a:p>
        </p:txBody>
      </p:sp>
      <p:sp>
        <p:nvSpPr>
          <p:cNvPr id="5" name="4 CuadroTexto"/>
          <p:cNvSpPr txBox="1"/>
          <p:nvPr/>
        </p:nvSpPr>
        <p:spPr>
          <a:xfrm>
            <a:off x="179384" y="936129"/>
            <a:ext cx="4820874" cy="2246769"/>
          </a:xfrm>
          <a:prstGeom prst="rect">
            <a:avLst/>
          </a:prstGeom>
          <a:noFill/>
        </p:spPr>
        <p:txBody>
          <a:bodyPr wrap="square" rtlCol="0">
            <a:spAutoFit/>
          </a:bodyPr>
          <a:lstStyle/>
          <a:p>
            <a:pPr marL="285750" indent="-285750" algn="just">
              <a:buFont typeface="Wingdings" pitchFamily="2" charset="2"/>
              <a:buChar char="q"/>
            </a:pPr>
            <a:r>
              <a:rPr lang="es-CO" sz="1400" dirty="0" smtClean="0"/>
              <a:t>Convocatoria.</a:t>
            </a:r>
          </a:p>
          <a:p>
            <a:pPr algn="just"/>
            <a:endParaRPr lang="es-CO" sz="1400" dirty="0"/>
          </a:p>
          <a:p>
            <a:pPr marL="285750" indent="-285750" algn="just">
              <a:buFont typeface="Wingdings" pitchFamily="2" charset="2"/>
              <a:buChar char="q"/>
            </a:pPr>
            <a:r>
              <a:rPr lang="es-CO" sz="1400" dirty="0" smtClean="0"/>
              <a:t>Calidad de los aspirantes:</a:t>
            </a:r>
          </a:p>
          <a:p>
            <a:pPr algn="just"/>
            <a:endParaRPr lang="es-CO" sz="1400" dirty="0"/>
          </a:p>
          <a:p>
            <a:pPr marL="285750" lvl="0" indent="-285750" algn="just">
              <a:buFont typeface="Wingdings" pitchFamily="2" charset="2"/>
              <a:buChar char="ü"/>
            </a:pPr>
            <a:r>
              <a:rPr lang="es-ES_tradnl" sz="1400" dirty="0"/>
              <a:t>No tener sanciones disciplinarias debidamente ejecutoriadas durante el año anterior a la inscripción de la candidatura.</a:t>
            </a:r>
            <a:endParaRPr lang="es-CO" sz="1400" dirty="0"/>
          </a:p>
          <a:p>
            <a:pPr marL="285750" indent="-285750" algn="just">
              <a:buFont typeface="Wingdings" pitchFamily="2" charset="2"/>
              <a:buChar char="ü"/>
            </a:pPr>
            <a:r>
              <a:rPr lang="es-ES_tradnl" sz="1400" dirty="0" smtClean="0"/>
              <a:t>Estar </a:t>
            </a:r>
            <a:r>
              <a:rPr lang="es-ES_tradnl" sz="1400" dirty="0"/>
              <a:t>inscrito en carrera penitenciaria.</a:t>
            </a:r>
            <a:endParaRPr lang="es-CO" sz="1400" dirty="0"/>
          </a:p>
          <a:p>
            <a:pPr marL="285750" indent="-285750" algn="just">
              <a:buFont typeface="Wingdings" pitchFamily="2" charset="2"/>
              <a:buChar char="ü"/>
            </a:pPr>
            <a:r>
              <a:rPr lang="es-ES_tradnl" sz="1400" dirty="0" smtClean="0"/>
              <a:t>No </a:t>
            </a:r>
            <a:r>
              <a:rPr lang="es-ES_tradnl" sz="1400" dirty="0"/>
              <a:t>haber sido representante de ninguna Comisión de Personal del INPEC en el periodo anterior</a:t>
            </a:r>
            <a:r>
              <a:rPr lang="es-ES_tradnl" sz="1400" dirty="0" smtClean="0"/>
              <a:t>.</a:t>
            </a:r>
            <a:endParaRPr lang="es-CO" sz="1400" dirty="0" smtClean="0"/>
          </a:p>
        </p:txBody>
      </p:sp>
      <p:sp>
        <p:nvSpPr>
          <p:cNvPr id="6" name="AutoShape 2" descr="Mostrando images (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88" y="69999"/>
            <a:ext cx="2328863"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158" y="468077"/>
            <a:ext cx="2130922" cy="126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055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5221</TotalTime>
  <Words>1500</Words>
  <Application>Microsoft Office PowerPoint</Application>
  <PresentationFormat>Personalizado</PresentationFormat>
  <Paragraphs>224</Paragraphs>
  <Slides>22</Slides>
  <Notes>17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elección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Valentina Hoyos</dc:creator>
  <cp:lastModifiedBy>YENNY TIQUE CALDERON</cp:lastModifiedBy>
  <cp:revision>636</cp:revision>
  <cp:lastPrinted>2018-04-12T15:33:11Z</cp:lastPrinted>
  <dcterms:created xsi:type="dcterms:W3CDTF">2014-12-16T17:56:24Z</dcterms:created>
  <dcterms:modified xsi:type="dcterms:W3CDTF">2018-04-13T15:21:31Z</dcterms:modified>
</cp:coreProperties>
</file>