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6858000" cy="9144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63"/>
    <a:srgbClr val="C9C9C9"/>
    <a:srgbClr val="A3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9-43B9-BF1B-9CE989411681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9-43B9-BF1B-9CE989411681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9-43B9-BF1B-9CE989411681}"/>
              </c:ext>
            </c:extLst>
          </c:dPt>
          <c:dPt>
            <c:idx val="3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9-43B9-BF1B-9CE989411681}"/>
              </c:ext>
            </c:extLst>
          </c:dPt>
          <c:cat>
            <c:strRef>
              <c:f>Hoja1!$A$2:$A$5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9-43B9-BF1B-9CE989411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259" y="2384605"/>
            <a:ext cx="4703192" cy="2797635"/>
          </a:xfrm>
        </p:spPr>
        <p:txBody>
          <a:bodyPr anchor="b">
            <a:noAutofit/>
          </a:bodyPr>
          <a:lstStyle>
            <a:lvl1pPr algn="ctr">
              <a:defRPr sz="45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48" y="5275041"/>
            <a:ext cx="3842816" cy="1448316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3483" y="8604515"/>
            <a:ext cx="904469" cy="53948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31" y="8604515"/>
            <a:ext cx="3950650" cy="539485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29760" y="8604515"/>
            <a:ext cx="897914" cy="53948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23483" y="992626"/>
            <a:ext cx="6004192" cy="7132895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363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3060702"/>
            <a:ext cx="5400675" cy="47625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7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60598" y="832208"/>
            <a:ext cx="1118213" cy="69909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832208"/>
            <a:ext cx="4293394" cy="699099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1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7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27" y="1735149"/>
            <a:ext cx="5407296" cy="3803649"/>
          </a:xfrm>
        </p:spPr>
        <p:txBody>
          <a:bodyPr anchor="b">
            <a:normAutofit/>
          </a:bodyPr>
          <a:lstStyle>
            <a:lvl1pPr algn="r">
              <a:defRPr sz="45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327" y="5621771"/>
            <a:ext cx="5407296" cy="1524432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350">
                <a:solidFill>
                  <a:schemeClr val="tx2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5636" y="8604515"/>
            <a:ext cx="912605" cy="53948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676" y="8604515"/>
            <a:ext cx="3950650" cy="539485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29760" y="8604515"/>
            <a:ext cx="897914" cy="53948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4585479" y="2247536"/>
            <a:ext cx="1842195" cy="5877984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4585479" y="2247536"/>
            <a:ext cx="1842195" cy="5877984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56768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25" y="3048001"/>
            <a:ext cx="2501880" cy="47752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0539" y="3048001"/>
            <a:ext cx="2501880" cy="4775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0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914400"/>
            <a:ext cx="5400675" cy="1981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525" y="3120307"/>
            <a:ext cx="2501880" cy="1098549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1800" b="0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6" y="4406945"/>
            <a:ext cx="2501879" cy="341625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0320" y="3133006"/>
            <a:ext cx="2501880" cy="1098549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1800" b="0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70320" y="4406945"/>
            <a:ext cx="2501880" cy="341625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21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7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4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501"/>
            <a:ext cx="1469571" cy="91434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70112" y="501"/>
            <a:ext cx="128588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107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2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1525" y="914400"/>
            <a:ext cx="5400675" cy="19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525" y="3048000"/>
            <a:ext cx="5400675" cy="477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241" y="8604515"/>
            <a:ext cx="677572" cy="539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27630" y="8604515"/>
            <a:ext cx="3532967" cy="539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415" y="8604515"/>
            <a:ext cx="897914" cy="539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8928" y="501"/>
            <a:ext cx="128588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268928" y="501"/>
            <a:ext cx="128588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621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2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8036" indent="-288036" algn="l" defTabSz="51435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Franklin Gothic Book" panose="020B0503020102020204" pitchFamily="34" charset="0"/>
        <a:buChar char="■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0287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35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7145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51435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  <p15:guide id="11" orient="horz" pos="1824" userDrawn="1">
          <p15:clr>
            <a:srgbClr val="F26B43"/>
          </p15:clr>
        </p15:guide>
        <p15:guide id="12" orient="horz" pos="1920" userDrawn="1">
          <p15:clr>
            <a:srgbClr val="F26B43"/>
          </p15:clr>
        </p15:guide>
        <p15:guide id="13" orient="horz" pos="4928" userDrawn="1">
          <p15:clr>
            <a:srgbClr val="F26B43"/>
          </p15:clr>
        </p15:guide>
        <p15:guide id="14" orient="horz" pos="576" userDrawn="1">
          <p15:clr>
            <a:srgbClr val="F26B43"/>
          </p15:clr>
        </p15:guide>
        <p15:guide id="15" orient="horz" pos="2016" userDrawn="1">
          <p15:clr>
            <a:srgbClr val="F26B43"/>
          </p15:clr>
        </p15:guide>
        <p15:guide id="16" pos="3888" userDrawn="1">
          <p15:clr>
            <a:srgbClr val="F26B43"/>
          </p15:clr>
        </p15:guide>
        <p15:guide id="17" pos="527" userDrawn="1">
          <p15:clr>
            <a:srgbClr val="F26B43"/>
          </p15:clr>
        </p15:guide>
        <p15:guide id="18" pos="4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540197" y="820756"/>
            <a:ext cx="923330" cy="75024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SISTEMA NACIONAL PENITENCIARIO Y CARCELARIO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3687414" y="265743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2637380">
            <a:off x="4762469" y="3678512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9" name="Rectángulo 8"/>
          <p:cNvSpPr/>
          <p:nvPr/>
        </p:nvSpPr>
        <p:spPr>
          <a:xfrm rot="2637380">
            <a:off x="2653634" y="372550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0" name="Rectángulo 9"/>
          <p:cNvSpPr/>
          <p:nvPr/>
        </p:nvSpPr>
        <p:spPr>
          <a:xfrm rot="2637380">
            <a:off x="3735039" y="4766902"/>
            <a:ext cx="1439545" cy="14395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Cuadro de texto 50"/>
          <p:cNvSpPr txBox="1">
            <a:spLocks noChangeArrowheads="1"/>
          </p:cNvSpPr>
          <p:nvPr/>
        </p:nvSpPr>
        <p:spPr bwMode="auto">
          <a:xfrm>
            <a:off x="3775361" y="3038413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6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Regionales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51"/>
          <p:cNvSpPr txBox="1">
            <a:spLocks noChangeArrowheads="1"/>
          </p:cNvSpPr>
          <p:nvPr/>
        </p:nvSpPr>
        <p:spPr bwMode="auto">
          <a:xfrm>
            <a:off x="2775840" y="417395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113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ERON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Cuadro de texto 52"/>
          <p:cNvSpPr txBox="1">
            <a:spLocks noChangeArrowheads="1"/>
          </p:cNvSpPr>
          <p:nvPr/>
        </p:nvSpPr>
        <p:spPr bwMode="auto">
          <a:xfrm>
            <a:off x="4850416" y="3873140"/>
            <a:ext cx="12636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5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Complejos penitenciarios y carcelarios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Cuadro de texto 580"/>
          <p:cNvSpPr txBox="1">
            <a:spLocks noChangeArrowheads="1"/>
          </p:cNvSpPr>
          <p:nvPr/>
        </p:nvSpPr>
        <p:spPr bwMode="auto">
          <a:xfrm>
            <a:off x="3795999" y="5090293"/>
            <a:ext cx="126365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Colonia 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agrícola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780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333071" y="457200"/>
            <a:ext cx="923330" cy="8077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s-CO" sz="2400" b="1" dirty="0">
                <a:solidFill>
                  <a:srgbClr val="00466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CUSTODIA Y VIGILANCIA: </a:t>
            </a:r>
          </a:p>
          <a:p>
            <a:pPr algn="ctr"/>
            <a:r>
              <a:rPr lang="es-CO" sz="2400" b="1" dirty="0">
                <a:solidFill>
                  <a:srgbClr val="00466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SEGURIDAD A NIVEL NACIONAL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2478831" y="6292963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 rot="2637380">
            <a:off x="3430406" y="486997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B9046E0-70FF-F8C5-861D-7E6FBEF6DA61}"/>
              </a:ext>
            </a:extLst>
          </p:cNvPr>
          <p:cNvSpPr/>
          <p:nvPr/>
        </p:nvSpPr>
        <p:spPr>
          <a:xfrm rot="2637380">
            <a:off x="4511947" y="5903300"/>
            <a:ext cx="1439545" cy="143954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584A144-DF5F-35E6-E351-509DF50066ED}"/>
              </a:ext>
            </a:extLst>
          </p:cNvPr>
          <p:cNvSpPr txBox="1"/>
          <p:nvPr/>
        </p:nvSpPr>
        <p:spPr>
          <a:xfrm>
            <a:off x="2620146" y="6502274"/>
            <a:ext cx="1718631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“La seguridad penitenciaria y </a:t>
            </a:r>
          </a:p>
          <a:p>
            <a:pPr algn="ctr"/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carcelaria es un proceso misional que reviste gran importancia para el Instituto,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FB263FD-625E-F1D3-F99E-48B452AA4980}"/>
              </a:ext>
            </a:extLst>
          </p:cNvPr>
          <p:cNvSpPr txBox="1"/>
          <p:nvPr/>
        </p:nvSpPr>
        <p:spPr>
          <a:xfrm>
            <a:off x="3393645" y="5134729"/>
            <a:ext cx="1516721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50" i="1" dirty="0">
                <a:latin typeface="Arial" panose="020B0604020202020204" pitchFamily="34" charset="0"/>
              </a:rPr>
              <a:t>razón por la cual se ha venido trabajando de manera colectiva con los Directores Regionales y de ERON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AB22C19-401A-0FC3-37EB-C32F48D26357}"/>
              </a:ext>
            </a:extLst>
          </p:cNvPr>
          <p:cNvSpPr txBox="1"/>
          <p:nvPr/>
        </p:nvSpPr>
        <p:spPr>
          <a:xfrm>
            <a:off x="4556596" y="6110520"/>
            <a:ext cx="1302643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para que cada procedimiento realizado, este enmarcado dentro de los Derechos Humanos”</a:t>
            </a:r>
          </a:p>
        </p:txBody>
      </p:sp>
    </p:spTree>
    <p:extLst>
      <p:ext uri="{BB962C8B-B14F-4D97-AF65-F5344CB8AC3E}">
        <p14:creationId xmlns:p14="http://schemas.microsoft.com/office/powerpoint/2010/main" val="3707786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577625" y="457200"/>
            <a:ext cx="553998" cy="8077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 EJECUCIÓN PRESUPUESTAL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 rot="2637380">
            <a:off x="2558532" y="5880067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B9046E0-70FF-F8C5-861D-7E6FBEF6DA61}"/>
              </a:ext>
            </a:extLst>
          </p:cNvPr>
          <p:cNvSpPr/>
          <p:nvPr/>
        </p:nvSpPr>
        <p:spPr>
          <a:xfrm rot="2637380">
            <a:off x="4429944" y="5573195"/>
            <a:ext cx="1872000" cy="18720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FB263FD-625E-F1D3-F99E-48B452AA4980}"/>
              </a:ext>
            </a:extLst>
          </p:cNvPr>
          <p:cNvSpPr txBox="1"/>
          <p:nvPr/>
        </p:nvSpPr>
        <p:spPr>
          <a:xfrm>
            <a:off x="2693545" y="6280868"/>
            <a:ext cx="116951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Ley 2063 de noviembre 28 de 2020</a:t>
            </a:r>
            <a:endParaRPr lang="es-CO" sz="1050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AB22C19-401A-0FC3-37EB-C32F48D26357}"/>
              </a:ext>
            </a:extLst>
          </p:cNvPr>
          <p:cNvSpPr txBox="1"/>
          <p:nvPr/>
        </p:nvSpPr>
        <p:spPr>
          <a:xfrm>
            <a:off x="4777337" y="5664967"/>
            <a:ext cx="1302643" cy="186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“Por la cual se decreta el presupuesto de rentas y recursos de capital y ley de apropiaciones para la vigencia fiscal del 1º. de enero al 31 de diciembre de 2021” </a:t>
            </a:r>
          </a:p>
        </p:txBody>
      </p:sp>
    </p:spTree>
    <p:extLst>
      <p:ext uri="{BB962C8B-B14F-4D97-AF65-F5344CB8AC3E}">
        <p14:creationId xmlns:p14="http://schemas.microsoft.com/office/powerpoint/2010/main" val="3307495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577625" y="457200"/>
            <a:ext cx="553998" cy="8077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 AÑO 2021 EN CIFRAS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 rot="2637380">
            <a:off x="2558532" y="466795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CE638C5-8106-A06B-AF6F-C9D2D175CAC4}"/>
              </a:ext>
            </a:extLst>
          </p:cNvPr>
          <p:cNvSpPr/>
          <p:nvPr/>
        </p:nvSpPr>
        <p:spPr>
          <a:xfrm rot="2637380">
            <a:off x="4677953" y="4607702"/>
            <a:ext cx="1439545" cy="1439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B92485F-270C-A5B9-8173-9375EDDB24D5}"/>
              </a:ext>
            </a:extLst>
          </p:cNvPr>
          <p:cNvSpPr/>
          <p:nvPr/>
        </p:nvSpPr>
        <p:spPr>
          <a:xfrm rot="2637380">
            <a:off x="2526632" y="260765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97A7C2F-10A3-9AC2-940A-BC8303BC1851}"/>
              </a:ext>
            </a:extLst>
          </p:cNvPr>
          <p:cNvSpPr/>
          <p:nvPr/>
        </p:nvSpPr>
        <p:spPr>
          <a:xfrm rot="2637380">
            <a:off x="4646053" y="2547402"/>
            <a:ext cx="1439545" cy="1439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DC3C6769-EFE8-093D-5255-AFF6793436DA}"/>
              </a:ext>
            </a:extLst>
          </p:cNvPr>
          <p:cNvSpPr/>
          <p:nvPr/>
        </p:nvSpPr>
        <p:spPr>
          <a:xfrm rot="2637380">
            <a:off x="2604606" y="6755480"/>
            <a:ext cx="1439545" cy="14395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CD99EE3-8099-3B2D-679C-34F57AD44A71}"/>
              </a:ext>
            </a:extLst>
          </p:cNvPr>
          <p:cNvSpPr/>
          <p:nvPr/>
        </p:nvSpPr>
        <p:spPr>
          <a:xfrm rot="2637380">
            <a:off x="4724027" y="6695230"/>
            <a:ext cx="1439545" cy="1439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E6E5B75-E209-33D6-19CE-B4E00A29E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750" y="2932451"/>
            <a:ext cx="648000" cy="67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093E7C7-3625-5A7A-4F36-EE5AB6311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304" y="5035134"/>
            <a:ext cx="720000" cy="67216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B826D570-E376-85FA-1B7D-AE26F6F0E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838" y="5078817"/>
            <a:ext cx="792000" cy="574297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4AA1B574-32BD-C4E8-E100-8AE4E87E42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1799" y="7141401"/>
            <a:ext cx="684000" cy="59913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07A889A1-CD7B-05FC-7B87-EA7654EE56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1825" y="2973961"/>
            <a:ext cx="720000" cy="633103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548C3548-B9BB-0B65-53C7-FE0B0BFF1F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8151" y="7163231"/>
            <a:ext cx="648000" cy="577310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29BBE36B-2C54-1DB5-EFE0-AB5E985D65E4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07212" y="3938254"/>
            <a:ext cx="972000" cy="742403"/>
          </a:xfrm>
          <a:prstGeom prst="rect">
            <a:avLst/>
          </a:prstGeom>
        </p:spPr>
      </p:pic>
      <p:graphicFrame>
        <p:nvGraphicFramePr>
          <p:cNvPr id="34" name="Gráfico 33">
            <a:extLst>
              <a:ext uri="{FF2B5EF4-FFF2-40B4-BE49-F238E27FC236}">
                <a16:creationId xmlns:a16="http://schemas.microsoft.com/office/drawing/2014/main" id="{A5D63178-24F0-F72A-5D9F-0CCB99686B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3089460"/>
              </p:ext>
            </p:extLst>
          </p:nvPr>
        </p:nvGraphicFramePr>
        <p:xfrm>
          <a:off x="3911018" y="5996763"/>
          <a:ext cx="979959" cy="77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416499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672549" y="820756"/>
            <a:ext cx="553998" cy="75024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DEMOGRAFÌA PPL EN  INTRAMUROS 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3687414" y="265743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2637380">
            <a:off x="4762469" y="3678512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9" name="Rectángulo 8"/>
          <p:cNvSpPr/>
          <p:nvPr/>
        </p:nvSpPr>
        <p:spPr>
          <a:xfrm rot="2637380">
            <a:off x="2653634" y="372550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Cuadro de texto 50"/>
          <p:cNvSpPr txBox="1">
            <a:spLocks noChangeArrowheads="1"/>
          </p:cNvSpPr>
          <p:nvPr/>
        </p:nvSpPr>
        <p:spPr bwMode="auto">
          <a:xfrm>
            <a:off x="3775361" y="3038413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96.913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Total PPL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51"/>
          <p:cNvSpPr txBox="1">
            <a:spLocks noChangeArrowheads="1"/>
          </p:cNvSpPr>
          <p:nvPr/>
        </p:nvSpPr>
        <p:spPr bwMode="auto">
          <a:xfrm>
            <a:off x="2741581" y="417395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90.241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Hombres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uadro de texto 51"/>
          <p:cNvSpPr txBox="1">
            <a:spLocks noChangeArrowheads="1"/>
          </p:cNvSpPr>
          <p:nvPr/>
        </p:nvSpPr>
        <p:spPr bwMode="auto">
          <a:xfrm>
            <a:off x="4755834" y="4172116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6.672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Mujeres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 rot="2637380">
            <a:off x="4767924" y="5817695"/>
            <a:ext cx="1439545" cy="14395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0" name="Rectángulo 19"/>
          <p:cNvSpPr/>
          <p:nvPr/>
        </p:nvSpPr>
        <p:spPr>
          <a:xfrm rot="2637380">
            <a:off x="2718438" y="5834972"/>
            <a:ext cx="1439545" cy="14395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1" name="Cuadro de texto 51"/>
          <p:cNvSpPr txBox="1">
            <a:spLocks noChangeArrowheads="1"/>
          </p:cNvSpPr>
          <p:nvPr/>
        </p:nvSpPr>
        <p:spPr bwMode="auto">
          <a:xfrm>
            <a:off x="2858560" y="6267592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25.595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Sindicados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Cuadro de texto 51"/>
          <p:cNvSpPr txBox="1">
            <a:spLocks noChangeArrowheads="1"/>
          </p:cNvSpPr>
          <p:nvPr/>
        </p:nvSpPr>
        <p:spPr bwMode="auto">
          <a:xfrm>
            <a:off x="4887335" y="6234543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71.318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Condenados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2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672549" y="820756"/>
            <a:ext cx="553998" cy="75024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 ATENCIÒN Y TRATAMIENTO PENITENCIARIO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3687414" y="265743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2637380">
            <a:off x="4762469" y="3678512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9" name="Rectángulo 8"/>
          <p:cNvSpPr/>
          <p:nvPr/>
        </p:nvSpPr>
        <p:spPr>
          <a:xfrm rot="2637380">
            <a:off x="2653634" y="372550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Cuadro de texto 50"/>
          <p:cNvSpPr txBox="1">
            <a:spLocks noChangeArrowheads="1"/>
          </p:cNvSpPr>
          <p:nvPr/>
        </p:nvSpPr>
        <p:spPr bwMode="auto">
          <a:xfrm>
            <a:off x="3775361" y="3038413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732.941</a:t>
            </a:r>
            <a:r>
              <a:rPr lang="es-CO" dirty="0"/>
              <a:t> </a:t>
            </a: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Participación PPL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000" b="1" dirty="0">
                <a:latin typeface="Arial" panose="020B0604020202020204" pitchFamily="34" charset="0"/>
              </a:rPr>
              <a:t>Actividades Programas psicosociales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51"/>
          <p:cNvSpPr txBox="1">
            <a:spLocks noChangeArrowheads="1"/>
          </p:cNvSpPr>
          <p:nvPr/>
        </p:nvSpPr>
        <p:spPr bwMode="auto">
          <a:xfrm>
            <a:off x="2741581" y="417395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45.347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Trabajo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uadro de texto 51"/>
          <p:cNvSpPr txBox="1">
            <a:spLocks noChangeArrowheads="1"/>
          </p:cNvSpPr>
          <p:nvPr/>
        </p:nvSpPr>
        <p:spPr bwMode="auto">
          <a:xfrm>
            <a:off x="4755834" y="4172116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41.140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Estudio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 rot="2637380">
            <a:off x="3735232" y="4746582"/>
            <a:ext cx="1439545" cy="14395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0" name="Rectángulo 19"/>
          <p:cNvSpPr/>
          <p:nvPr/>
        </p:nvSpPr>
        <p:spPr>
          <a:xfrm rot="2637380">
            <a:off x="3777777" y="6806084"/>
            <a:ext cx="1439545" cy="1439545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1" name="Cuadro de texto 51"/>
          <p:cNvSpPr txBox="1">
            <a:spLocks noChangeArrowheads="1"/>
          </p:cNvSpPr>
          <p:nvPr/>
        </p:nvSpPr>
        <p:spPr bwMode="auto">
          <a:xfrm>
            <a:off x="3917899" y="723870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91,3% 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000" b="1" dirty="0">
                <a:latin typeface="Arial" panose="020B0604020202020204" pitchFamily="34" charset="0"/>
              </a:rPr>
              <a:t>PPL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Cuadro de texto 51"/>
          <p:cNvSpPr txBox="1">
            <a:spLocks noChangeArrowheads="1"/>
          </p:cNvSpPr>
          <p:nvPr/>
        </p:nvSpPr>
        <p:spPr bwMode="auto">
          <a:xfrm>
            <a:off x="3854643" y="5163430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1.904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Enseñanza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13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672549" y="820756"/>
            <a:ext cx="553998" cy="75024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 PPL EN DOMICILIARIA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3687414" y="462945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2637380">
            <a:off x="4762469" y="5650532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9" name="Rectángulo 8"/>
          <p:cNvSpPr/>
          <p:nvPr/>
        </p:nvSpPr>
        <p:spPr>
          <a:xfrm rot="2637380">
            <a:off x="2653634" y="569752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Cuadro de texto 50"/>
          <p:cNvSpPr txBox="1">
            <a:spLocks noChangeArrowheads="1"/>
          </p:cNvSpPr>
          <p:nvPr/>
        </p:nvSpPr>
        <p:spPr bwMode="auto">
          <a:xfrm>
            <a:off x="3775361" y="5052051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37.180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CO" sz="1050" b="1" dirty="0">
                <a:latin typeface="Arial" panose="020B0604020202020204" pitchFamily="34" charset="0"/>
              </a:rPr>
              <a:t>Detención</a:t>
            </a:r>
            <a:endParaRPr kumimoji="0" lang="es-MX" altLang="es-C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51"/>
          <p:cNvSpPr txBox="1">
            <a:spLocks noChangeArrowheads="1"/>
          </p:cNvSpPr>
          <p:nvPr/>
        </p:nvSpPr>
        <p:spPr bwMode="auto">
          <a:xfrm>
            <a:off x="2741581" y="614597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59.071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Hombres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uadro de texto 51"/>
          <p:cNvSpPr txBox="1">
            <a:spLocks noChangeArrowheads="1"/>
          </p:cNvSpPr>
          <p:nvPr/>
        </p:nvSpPr>
        <p:spPr bwMode="auto">
          <a:xfrm>
            <a:off x="4755834" y="6144136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11.182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Mujeres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 rot="2637380">
            <a:off x="3735232" y="6718602"/>
            <a:ext cx="1439545" cy="14395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0" name="Rectángulo 19"/>
          <p:cNvSpPr/>
          <p:nvPr/>
        </p:nvSpPr>
        <p:spPr>
          <a:xfrm rot="2637380">
            <a:off x="3650143" y="2567134"/>
            <a:ext cx="1439545" cy="1439545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1" name="Cuadro de texto 51"/>
          <p:cNvSpPr txBox="1">
            <a:spLocks noChangeArrowheads="1"/>
          </p:cNvSpPr>
          <p:nvPr/>
        </p:nvSpPr>
        <p:spPr bwMode="auto">
          <a:xfrm>
            <a:off x="3780128" y="2845825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CO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70.253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40,8% 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000" b="1" dirty="0">
                <a:latin typeface="Arial" panose="020B0604020202020204" pitchFamily="34" charset="0"/>
              </a:rPr>
              <a:t>PPL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Cuadro de texto 51"/>
          <p:cNvSpPr txBox="1">
            <a:spLocks noChangeArrowheads="1"/>
          </p:cNvSpPr>
          <p:nvPr/>
        </p:nvSpPr>
        <p:spPr bwMode="auto">
          <a:xfrm>
            <a:off x="3854643" y="7135450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33.073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Prisión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6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508670" y="685800"/>
            <a:ext cx="923330" cy="79156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 PPL CON MECANISMO DE VIGILANCIA ELECTRÓNICA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3687414" y="462945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2637380">
            <a:off x="4762469" y="5650532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9" name="Rectángulo 8"/>
          <p:cNvSpPr/>
          <p:nvPr/>
        </p:nvSpPr>
        <p:spPr>
          <a:xfrm rot="2637380">
            <a:off x="2653634" y="569752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Cuadro de texto 50"/>
          <p:cNvSpPr txBox="1">
            <a:spLocks noChangeArrowheads="1"/>
          </p:cNvSpPr>
          <p:nvPr/>
        </p:nvSpPr>
        <p:spPr bwMode="auto">
          <a:xfrm>
            <a:off x="3775361" y="5052051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3.574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CO" sz="1050" b="1" dirty="0">
                <a:latin typeface="Arial" panose="020B0604020202020204" pitchFamily="34" charset="0"/>
              </a:rPr>
              <a:t>Condenados</a:t>
            </a:r>
            <a:endParaRPr kumimoji="0" lang="es-MX" altLang="es-C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51"/>
          <p:cNvSpPr txBox="1">
            <a:spLocks noChangeArrowheads="1"/>
          </p:cNvSpPr>
          <p:nvPr/>
        </p:nvSpPr>
        <p:spPr bwMode="auto">
          <a:xfrm>
            <a:off x="2741581" y="614597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1.278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CO" sz="1000" b="1" dirty="0">
                <a:latin typeface="Arial" panose="020B0604020202020204" pitchFamily="34" charset="0"/>
              </a:rPr>
              <a:t>Sindicados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uadro de texto 51"/>
          <p:cNvSpPr txBox="1">
            <a:spLocks noChangeArrowheads="1"/>
          </p:cNvSpPr>
          <p:nvPr/>
        </p:nvSpPr>
        <p:spPr bwMode="auto">
          <a:xfrm>
            <a:off x="4755834" y="6144136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684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Mujeres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 rot="2637380">
            <a:off x="3735232" y="6718602"/>
            <a:ext cx="1439545" cy="14395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0" name="Rectángulo 19"/>
          <p:cNvSpPr/>
          <p:nvPr/>
        </p:nvSpPr>
        <p:spPr>
          <a:xfrm rot="2637380">
            <a:off x="4705157" y="3527125"/>
            <a:ext cx="1439545" cy="1439545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1" name="Cuadro de texto 51"/>
          <p:cNvSpPr txBox="1">
            <a:spLocks noChangeArrowheads="1"/>
          </p:cNvSpPr>
          <p:nvPr/>
        </p:nvSpPr>
        <p:spPr bwMode="auto">
          <a:xfrm>
            <a:off x="4849102" y="3657533"/>
            <a:ext cx="12636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CO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4.852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C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2,8% </a:t>
            </a:r>
            <a:endParaRPr kumimoji="0" lang="es-MX" altLang="es-CO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000" b="1" dirty="0">
                <a:latin typeface="Arial" panose="020B0604020202020204" pitchFamily="34" charset="0"/>
              </a:rPr>
              <a:t>PPL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Cuadro de texto 51"/>
          <p:cNvSpPr txBox="1">
            <a:spLocks noChangeArrowheads="1"/>
          </p:cNvSpPr>
          <p:nvPr/>
        </p:nvSpPr>
        <p:spPr bwMode="auto">
          <a:xfrm>
            <a:off x="3854643" y="7135450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>
                <a:latin typeface="Arial" panose="020B0604020202020204" pitchFamily="34" charset="0"/>
                <a:ea typeface="Arial" panose="020B0604020202020204" pitchFamily="34" charset="0"/>
              </a:rPr>
              <a:t>4.168</a:t>
            </a:r>
            <a:endParaRPr lang="es-CO" sz="1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Hombres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401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677118" y="685800"/>
            <a:ext cx="553998" cy="79156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  PPL REINCIDENTE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3687414" y="462945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2637380">
            <a:off x="4762469" y="5650532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9" name="Rectángulo 8"/>
          <p:cNvSpPr/>
          <p:nvPr/>
        </p:nvSpPr>
        <p:spPr>
          <a:xfrm rot="2637380">
            <a:off x="2653634" y="569752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Cuadro de texto 50"/>
          <p:cNvSpPr txBox="1">
            <a:spLocks noChangeArrowheads="1"/>
          </p:cNvSpPr>
          <p:nvPr/>
        </p:nvSpPr>
        <p:spPr bwMode="auto">
          <a:xfrm>
            <a:off x="3775361" y="5052051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5.387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CO" sz="1050" b="1" dirty="0">
                <a:latin typeface="Arial" panose="020B0604020202020204" pitchFamily="34" charset="0"/>
              </a:rPr>
              <a:t>Domiciliaria</a:t>
            </a:r>
            <a:endParaRPr kumimoji="0" lang="es-MX" altLang="es-C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51"/>
          <p:cNvSpPr txBox="1">
            <a:spLocks noChangeArrowheads="1"/>
          </p:cNvSpPr>
          <p:nvPr/>
        </p:nvSpPr>
        <p:spPr bwMode="auto">
          <a:xfrm>
            <a:off x="2741581" y="614597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16.307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CO" sz="1000" b="1" dirty="0">
                <a:latin typeface="Arial" panose="020B0604020202020204" pitchFamily="34" charset="0"/>
              </a:rPr>
              <a:t>Intramuros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uadro de texto 51"/>
          <p:cNvSpPr txBox="1">
            <a:spLocks noChangeArrowheads="1"/>
          </p:cNvSpPr>
          <p:nvPr/>
        </p:nvSpPr>
        <p:spPr bwMode="auto">
          <a:xfrm>
            <a:off x="4755834" y="6144136"/>
            <a:ext cx="1263650" cy="67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851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Vigilancia electrónica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 rot="2637380">
            <a:off x="2585063" y="3634353"/>
            <a:ext cx="1439545" cy="1439545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1" name="Cuadro de texto 51"/>
          <p:cNvSpPr txBox="1">
            <a:spLocks noChangeArrowheads="1"/>
          </p:cNvSpPr>
          <p:nvPr/>
        </p:nvSpPr>
        <p:spPr bwMode="auto">
          <a:xfrm>
            <a:off x="2673010" y="3874112"/>
            <a:ext cx="12636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CO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22.545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CO" sz="1000" b="1" dirty="0">
                <a:latin typeface="Arial" panose="020B0604020202020204" pitchFamily="34" charset="0"/>
              </a:rPr>
              <a:t>PPL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88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677118" y="685800"/>
            <a:ext cx="553998" cy="79156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  SUBROGADOS PENALES</a:t>
            </a:r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2637380">
            <a:off x="3687414" y="4629452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2637380">
            <a:off x="4762469" y="5650532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9" name="Rectángulo 8"/>
          <p:cNvSpPr/>
          <p:nvPr/>
        </p:nvSpPr>
        <p:spPr>
          <a:xfrm rot="2637380">
            <a:off x="2653634" y="5697522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Cuadro de texto 50"/>
          <p:cNvSpPr txBox="1">
            <a:spLocks noChangeArrowheads="1"/>
          </p:cNvSpPr>
          <p:nvPr/>
        </p:nvSpPr>
        <p:spPr bwMode="auto">
          <a:xfrm>
            <a:off x="3775361" y="5052051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8.126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CO" sz="1050" b="1" dirty="0">
                <a:latin typeface="Arial" panose="020B0604020202020204" pitchFamily="34" charset="0"/>
              </a:rPr>
              <a:t>Domiciliaria</a:t>
            </a:r>
            <a:endParaRPr kumimoji="0" lang="es-MX" altLang="es-C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51"/>
          <p:cNvSpPr txBox="1">
            <a:spLocks noChangeArrowheads="1"/>
          </p:cNvSpPr>
          <p:nvPr/>
        </p:nvSpPr>
        <p:spPr bwMode="auto">
          <a:xfrm>
            <a:off x="2741581" y="6145974"/>
            <a:ext cx="12636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7.723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CO" sz="1000" b="1" dirty="0">
                <a:latin typeface="Arial" panose="020B0604020202020204" pitchFamily="34" charset="0"/>
              </a:rPr>
              <a:t>Libertad condicional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uadro de texto 51"/>
          <p:cNvSpPr txBox="1">
            <a:spLocks noChangeArrowheads="1"/>
          </p:cNvSpPr>
          <p:nvPr/>
        </p:nvSpPr>
        <p:spPr bwMode="auto">
          <a:xfrm>
            <a:off x="4755834" y="6144136"/>
            <a:ext cx="1263650" cy="67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1400" b="1" dirty="0">
                <a:latin typeface="Arial" panose="020B0604020202020204" pitchFamily="34" charset="0"/>
                <a:ea typeface="Arial" panose="020B0604020202020204" pitchFamily="34" charset="0"/>
              </a:rPr>
              <a:t>403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Suspensión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CO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la pena</a:t>
            </a:r>
            <a:endParaRPr kumimoji="0" lang="es-MX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14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226741" y="782052"/>
            <a:ext cx="1292662" cy="7543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  TRABAJO PENITENCIARIO: “</a:t>
            </a:r>
            <a:r>
              <a:rPr lang="es-CO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DELINQUIR NO PAGA”, UNA ESTRATEGIA QUE TRASCIENDE LOS ESTABLECIMIENTOS DE RECLUSIÓN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849339" y="3765379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5400000">
            <a:off x="3888980" y="5272408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046C218-76C1-6897-18A5-59F7D70F37D4}"/>
              </a:ext>
            </a:extLst>
          </p:cNvPr>
          <p:cNvSpPr/>
          <p:nvPr/>
        </p:nvSpPr>
        <p:spPr>
          <a:xfrm rot="5400000">
            <a:off x="3849338" y="6758156"/>
            <a:ext cx="1439545" cy="1439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0" name="Cuadro de texto 50">
            <a:extLst>
              <a:ext uri="{FF2B5EF4-FFF2-40B4-BE49-F238E27FC236}">
                <a16:creationId xmlns:a16="http://schemas.microsoft.com/office/drawing/2014/main" id="{1CE24341-3150-8B09-32B9-B6441E3C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2145" y="4224346"/>
            <a:ext cx="1263650" cy="363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“concientizar a la comunidad en general con énfasis a adolescentes mayores de 14 años y a la PPL, sobre los riesgos y consecuencias de la comisión de delitos, como estrategia de prevención frente a conductas delictivas y la no violencia, mediante actividades de tipo experiencial y pedagógicas”</a:t>
            </a:r>
          </a:p>
        </p:txBody>
      </p:sp>
    </p:spTree>
    <p:extLst>
      <p:ext uri="{BB962C8B-B14F-4D97-AF65-F5344CB8AC3E}">
        <p14:creationId xmlns:p14="http://schemas.microsoft.com/office/powerpoint/2010/main" val="105117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718631" cy="9144000"/>
          </a:xfrm>
          <a:prstGeom prst="rect">
            <a:avLst/>
          </a:prstGeom>
          <a:solidFill>
            <a:srgbClr val="A3BF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Rectángulo 4"/>
          <p:cNvSpPr/>
          <p:nvPr/>
        </p:nvSpPr>
        <p:spPr>
          <a:xfrm>
            <a:off x="1718631" y="0"/>
            <a:ext cx="216000" cy="9144000"/>
          </a:xfrm>
          <a:prstGeom prst="rect">
            <a:avLst/>
          </a:prstGeom>
          <a:solidFill>
            <a:srgbClr val="00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226741" y="457200"/>
            <a:ext cx="1661993" cy="8077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46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s-CO" sz="2400" b="1" dirty="0">
                <a:solidFill>
                  <a:srgbClr val="00466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AVANCES EN LA GARANTÍA DE LOS DERECHOS HUMANOS DE LA PPL  CON ORIENTACIÓN SEXUAL E IDENTIDAD DE GENERO DIVERSA - OSIGD</a:t>
            </a:r>
            <a:endParaRPr lang="es-CO" sz="2400" dirty="0">
              <a:solidFill>
                <a:srgbClr val="004663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2400" b="1" dirty="0">
              <a:solidFill>
                <a:srgbClr val="0046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rot="5400000">
            <a:off x="2212737" y="5070220"/>
            <a:ext cx="1439545" cy="143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16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CO" sz="105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700904" y="5070219"/>
            <a:ext cx="1439545" cy="143954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s-CO" altLang="es-CO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O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s-ES_tradnl" altLang="es-CO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es-ES_tradnl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EADD38C-13F7-830D-C3D4-A5B6A8142D32}"/>
              </a:ext>
            </a:extLst>
          </p:cNvPr>
          <p:cNvSpPr/>
          <p:nvPr/>
        </p:nvSpPr>
        <p:spPr>
          <a:xfrm>
            <a:off x="5178438" y="5070218"/>
            <a:ext cx="1439545" cy="1439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0" name="Cuadro de texto 50">
            <a:extLst>
              <a:ext uri="{FF2B5EF4-FFF2-40B4-BE49-F238E27FC236}">
                <a16:creationId xmlns:a16="http://schemas.microsoft.com/office/drawing/2014/main" id="{1CE24341-3150-8B09-32B9-B6441E3C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618" y="5281287"/>
            <a:ext cx="4017256" cy="1017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 relación con la difusión del Reglamento General, el INPEC a través del Grupo de Derechos Humanos, dentro de la Estrategia de Promoción, Prevención y Monitoreo de Derechos Humanos</a:t>
            </a:r>
            <a:r>
              <a:rPr lang="es-CO" sz="1050" i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CO" sz="105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ha llevado a cada uno delos ERON, actividades y herramientas relacionadas con el respeto de los derechos de la PPL OSIGD”</a:t>
            </a:r>
            <a:endParaRPr lang="es-CO" sz="1050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8553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370</TotalTime>
  <Words>382</Words>
  <Application>Microsoft Office PowerPoint</Application>
  <PresentationFormat>Carta (216 x 279 mm)</PresentationFormat>
  <Paragraphs>148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Franklin Gothic Book</vt:lpstr>
      <vt:lpstr>Times New Roman</vt:lpstr>
      <vt:lpstr>Crop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NELLY SAAVEDRA ARDILA</dc:creator>
  <cp:lastModifiedBy>ERIKA JANETH PEREZ RODRIGUEZ</cp:lastModifiedBy>
  <cp:revision>21</cp:revision>
  <dcterms:created xsi:type="dcterms:W3CDTF">2022-07-06T19:13:05Z</dcterms:created>
  <dcterms:modified xsi:type="dcterms:W3CDTF">2022-08-02T17:54:29Z</dcterms:modified>
</cp:coreProperties>
</file>