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92" r:id="rId2"/>
    <p:sldId id="414" r:id="rId3"/>
    <p:sldId id="328" r:id="rId4"/>
    <p:sldId id="664" r:id="rId5"/>
    <p:sldId id="407" r:id="rId6"/>
    <p:sldId id="665" r:id="rId7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13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92" y="2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1C76EE-EB4F-AF40-8E6C-973ADA75C278}" type="datetimeFigureOut">
              <a:rPr lang="es-ES_tradnl" smtClean="0"/>
              <a:t>26/3/20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574050-2E3F-5047-9D46-6A02750E83C5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920285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C4C695-B013-4E1F-9ECA-F132A68306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B1D305A-7302-4E6E-8814-2221A175C1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F0A5978-3DF1-4C2B-B9F8-2EF67F5A5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095CF-68F7-44D8-8620-1A3188D7DA50}" type="datetimeFigureOut">
              <a:rPr lang="es-CO" smtClean="0"/>
              <a:t>26/03/20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A9256EC-D191-4580-9B34-A8E8DA891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BC0949A-A8EC-4437-9047-F2EDB39DD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0BDFC-4108-4458-89BF-E27296911FF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1561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7D5F69-F10B-4599-927C-DCDE6968D5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7501B76-F7CE-4820-8531-E428DEA65C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9DF5C5B-2F08-4BA2-92FC-9796E83A8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095CF-68F7-44D8-8620-1A3188D7DA50}" type="datetimeFigureOut">
              <a:rPr lang="es-CO" smtClean="0"/>
              <a:t>26/03/20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52CB0F8-4C98-40AE-B7CE-F29E9E5D9F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64F9634-096F-4E96-9713-616866B6D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0BDFC-4108-4458-89BF-E27296911FF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58959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3DEAA2E-9DC3-4B4D-8043-E29955AC50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8982FE3-41DE-4CDD-9494-6FC3EDAE16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E96D176-386F-48DB-A60F-2D557DC19F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095CF-68F7-44D8-8620-1A3188D7DA50}" type="datetimeFigureOut">
              <a:rPr lang="es-CO" smtClean="0"/>
              <a:t>26/03/20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A758D0F-1C26-4E14-B87B-61A7B63B8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2F921BF-E0FA-4089-B9AB-B486E44BD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0BDFC-4108-4458-89BF-E27296911FF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700561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15569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4955C8-71E2-40D3-B7C1-F873F7CAA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3479EA9-EBF2-4C87-8831-1529E422C7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F8DA4A7-49CD-4F9C-922A-6F9DB8C128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095CF-68F7-44D8-8620-1A3188D7DA50}" type="datetimeFigureOut">
              <a:rPr lang="es-CO" smtClean="0"/>
              <a:t>26/03/20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5245D74-6C34-4B78-BF31-BA9625448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6EE857B-8F21-437F-AA66-4CFFBB0C5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0BDFC-4108-4458-89BF-E27296911FF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51839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98A52F-D716-4975-A8C6-46CF7A8F0B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DF7FC53-2DD1-4344-8900-789D84403A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20D5918-CFB3-4892-A242-8830AF7A7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095CF-68F7-44D8-8620-1A3188D7DA50}" type="datetimeFigureOut">
              <a:rPr lang="es-CO" smtClean="0"/>
              <a:t>26/03/20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BAFFC4E-D65E-490E-B25A-03DD5E7E7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5B925FD-F8FF-47A4-AABC-8DF11FAFD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0BDFC-4108-4458-89BF-E27296911FF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27880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CB7E82-6E82-49E3-A152-02A60E3504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6F8EF69-34EC-4265-A3FD-1E87633BFF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D0B2276-A009-4C5B-AD96-BE94004445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DAAC522-EC81-47E4-A3D2-FE638276A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095CF-68F7-44D8-8620-1A3188D7DA50}" type="datetimeFigureOut">
              <a:rPr lang="es-CO" smtClean="0"/>
              <a:t>26/03/20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C0A24D2-AD57-4FD9-A66B-32983DC0D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16A9B25-6EF3-4CF0-874B-12EA4EBC9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0BDFC-4108-4458-89BF-E27296911FF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47981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89F569-75A5-475F-9F8A-79B50E476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DCB9B01-F56F-4A71-93E8-A2A9CB5093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C73F4E2-3C36-4D52-A7FF-A1E35D1AD8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EFA7430-3989-474C-B27D-0107C98A60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1C09FE4-D2C4-46DD-9D01-7F5E829A1F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4117687-7CED-4AC1-BBE3-10206C12C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095CF-68F7-44D8-8620-1A3188D7DA50}" type="datetimeFigureOut">
              <a:rPr lang="es-CO" smtClean="0"/>
              <a:t>26/03/20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2F8C30B-003E-489E-9742-D4792312C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9A5ADA8-7FD7-4DE5-8662-DBD8ED409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0BDFC-4108-4458-89BF-E27296911FF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90581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FE33A0-6370-4F16-A812-41035876E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B2CBD8E-87D1-4AEF-9C37-953FD838B9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095CF-68F7-44D8-8620-1A3188D7DA50}" type="datetimeFigureOut">
              <a:rPr lang="es-CO" smtClean="0"/>
              <a:t>26/03/20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5127FEA-62CD-4F71-9CEF-1CED0286D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6913914-BD5F-4AD1-921C-2A82D9805A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0BDFC-4108-4458-89BF-E27296911FF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28725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36E58EF-EB26-4698-BE11-7B0E60AAE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095CF-68F7-44D8-8620-1A3188D7DA50}" type="datetimeFigureOut">
              <a:rPr lang="es-CO" smtClean="0"/>
              <a:t>26/03/20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6CB5FB5-DBDF-4519-9316-1A9C2E8FF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8EF3449-D90F-40FC-A8BB-59C6294F2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0BDFC-4108-4458-89BF-E27296911FF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84911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CDC502-06FE-47BC-AB72-99358C7861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CE712A7-31B4-495D-906C-54C2092A27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3FC9C3A-3906-44BB-8A0B-BF37D503D9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2714496-07A7-47BE-A0F5-09D31CD9C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095CF-68F7-44D8-8620-1A3188D7DA50}" type="datetimeFigureOut">
              <a:rPr lang="es-CO" smtClean="0"/>
              <a:t>26/03/20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2955F4E-67F3-4688-A9EF-4A3A60DCC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96E8776-1898-4DE7-9770-4D4CD5206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0BDFC-4108-4458-89BF-E27296911FF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29126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44D91F-5EFD-4877-A686-09E5C59392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4B1054C-0416-4C38-B2E0-45E4ECE1BB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446ACA5-0B0E-4920-BD63-94DFA1688A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06DB760-0AC8-4E44-A3B3-0AC2594960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095CF-68F7-44D8-8620-1A3188D7DA50}" type="datetimeFigureOut">
              <a:rPr lang="es-CO" smtClean="0"/>
              <a:t>26/03/20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E6F8A4F-7D01-4D77-B543-E69ED9A1A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A74F498-8319-4D32-96BF-07C80F293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0BDFC-4108-4458-89BF-E27296911FF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3444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DA5D7C7-EF1F-4F45-8086-8A04605557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90FE6DC-60BB-4D58-ADF2-4519D2D312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4332F90-A2E2-47F7-B211-7CA32AFAF5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C095CF-68F7-44D8-8620-1A3188D7DA50}" type="datetimeFigureOut">
              <a:rPr lang="es-CO" smtClean="0"/>
              <a:t>26/03/20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9DCE58D-B523-4A91-8686-E390FEEE7B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02DA112-14B2-4E43-AA95-30AAD9B921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40BDFC-4108-4458-89BF-E27296911FF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058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430516" y="6321097"/>
            <a:ext cx="3609386" cy="379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_tradnl" sz="1867" b="1" dirty="0">
                <a:solidFill>
                  <a:schemeClr val="accent1"/>
                </a:solidFill>
                <a:latin typeface="Corbel" charset="0"/>
                <a:ea typeface="Corbel" charset="0"/>
                <a:cs typeface="Corbel" charset="0"/>
              </a:rPr>
              <a:t>Guillermo Andrés Melo/</a:t>
            </a:r>
            <a:r>
              <a:rPr lang="es-ES_tradnl" sz="1867" b="1" dirty="0">
                <a:solidFill>
                  <a:schemeClr val="accent2"/>
                </a:solidFill>
                <a:latin typeface="Corbel" charset="0"/>
                <a:ea typeface="Corbel" charset="0"/>
                <a:cs typeface="Corbel" charset="0"/>
              </a:rPr>
              <a:t>Consultor</a:t>
            </a:r>
          </a:p>
        </p:txBody>
      </p:sp>
      <p:sp>
        <p:nvSpPr>
          <p:cNvPr id="2" name="Rectángulo 1"/>
          <p:cNvSpPr/>
          <p:nvPr/>
        </p:nvSpPr>
        <p:spPr>
          <a:xfrm>
            <a:off x="446656" y="6203457"/>
            <a:ext cx="11667957" cy="492443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2400"/>
          </a:p>
        </p:txBody>
      </p:sp>
      <p:sp>
        <p:nvSpPr>
          <p:cNvPr id="3" name="Rectángulo 2"/>
          <p:cNvSpPr/>
          <p:nvPr/>
        </p:nvSpPr>
        <p:spPr>
          <a:xfrm rot="21053155">
            <a:off x="10076980" y="6256931"/>
            <a:ext cx="446648" cy="37380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2400"/>
          </a:p>
        </p:txBody>
      </p:sp>
      <p:sp>
        <p:nvSpPr>
          <p:cNvPr id="7" name="Rectángulo 6"/>
          <p:cNvSpPr/>
          <p:nvPr/>
        </p:nvSpPr>
        <p:spPr>
          <a:xfrm rot="20613209">
            <a:off x="10590325" y="6267627"/>
            <a:ext cx="446648" cy="37380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2400"/>
          </a:p>
        </p:txBody>
      </p:sp>
      <p:sp>
        <p:nvSpPr>
          <p:cNvPr id="8" name="Rectángulo 7"/>
          <p:cNvSpPr/>
          <p:nvPr/>
        </p:nvSpPr>
        <p:spPr>
          <a:xfrm rot="365527">
            <a:off x="11082281" y="6256934"/>
            <a:ext cx="446648" cy="37380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2400"/>
          </a:p>
        </p:txBody>
      </p:sp>
      <p:sp>
        <p:nvSpPr>
          <p:cNvPr id="9" name="Rectángulo 8"/>
          <p:cNvSpPr/>
          <p:nvPr/>
        </p:nvSpPr>
        <p:spPr>
          <a:xfrm>
            <a:off x="11584932" y="6256931"/>
            <a:ext cx="446648" cy="373807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2400"/>
          </a:p>
        </p:txBody>
      </p:sp>
      <p:sp>
        <p:nvSpPr>
          <p:cNvPr id="10" name="Rectángulo 9"/>
          <p:cNvSpPr/>
          <p:nvPr/>
        </p:nvSpPr>
        <p:spPr>
          <a:xfrm rot="19859276">
            <a:off x="9493727" y="6300641"/>
            <a:ext cx="446648" cy="37380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2400"/>
          </a:p>
        </p:txBody>
      </p:sp>
      <p:sp>
        <p:nvSpPr>
          <p:cNvPr id="11" name="Rectángulo 10"/>
          <p:cNvSpPr/>
          <p:nvPr/>
        </p:nvSpPr>
        <p:spPr>
          <a:xfrm rot="21053155">
            <a:off x="8944596" y="6289078"/>
            <a:ext cx="446648" cy="37380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2400"/>
          </a:p>
        </p:txBody>
      </p:sp>
      <p:cxnSp>
        <p:nvCxnSpPr>
          <p:cNvPr id="14" name="Conector recto 13"/>
          <p:cNvCxnSpPr/>
          <p:nvPr/>
        </p:nvCxnSpPr>
        <p:spPr>
          <a:xfrm flipV="1">
            <a:off x="4117473" y="6502400"/>
            <a:ext cx="4800336" cy="2138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uadroTexto 12">
            <a:extLst>
              <a:ext uri="{FF2B5EF4-FFF2-40B4-BE49-F238E27FC236}">
                <a16:creationId xmlns:a16="http://schemas.microsoft.com/office/drawing/2014/main" id="{C9733169-4EA3-E847-A6C3-5BF0D5951E13}"/>
              </a:ext>
            </a:extLst>
          </p:cNvPr>
          <p:cNvSpPr txBox="1"/>
          <p:nvPr/>
        </p:nvSpPr>
        <p:spPr>
          <a:xfrm>
            <a:off x="262022" y="2728482"/>
            <a:ext cx="11667957" cy="2226315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s-ES" sz="2667" b="1" dirty="0">
                <a:solidFill>
                  <a:schemeClr val="bg1">
                    <a:lumMod val="65000"/>
                  </a:schemeClr>
                </a:solidFill>
              </a:rPr>
              <a:t>Rediseño Institucional INPEC</a:t>
            </a:r>
            <a:endParaRPr lang="es-ES_tradnl" sz="2667" b="1" dirty="0">
              <a:solidFill>
                <a:schemeClr val="bg1">
                  <a:lumMod val="65000"/>
                </a:schemeClr>
              </a:solidFill>
            </a:endParaRPr>
          </a:p>
          <a:p>
            <a:endParaRPr lang="es-ES" sz="1600" b="1" dirty="0">
              <a:solidFill>
                <a:schemeClr val="bg2">
                  <a:lumMod val="50000"/>
                </a:schemeClr>
              </a:solidFill>
              <a:latin typeface="Verdana" charset="0"/>
              <a:ea typeface="Verdana" charset="0"/>
              <a:cs typeface="Verdana" charset="0"/>
            </a:endParaRPr>
          </a:p>
          <a:p>
            <a:endParaRPr lang="es-ES" sz="1600" b="1" dirty="0">
              <a:solidFill>
                <a:schemeClr val="bg2">
                  <a:lumMod val="50000"/>
                </a:schemeClr>
              </a:solidFill>
              <a:latin typeface="Verdana" charset="0"/>
              <a:ea typeface="Verdana" charset="0"/>
              <a:cs typeface="Verdana" charset="0"/>
            </a:endParaRPr>
          </a:p>
          <a:p>
            <a:r>
              <a:rPr lang="es-ES" sz="1600" b="1" dirty="0">
                <a:solidFill>
                  <a:schemeClr val="bg2">
                    <a:lumMod val="50000"/>
                  </a:schemeClr>
                </a:solidFill>
                <a:latin typeface="Verdana" charset="0"/>
                <a:ea typeface="Verdana" charset="0"/>
                <a:cs typeface="Verdana" charset="0"/>
              </a:rPr>
              <a:t>Modelo Organizacional</a:t>
            </a:r>
          </a:p>
          <a:p>
            <a:r>
              <a:rPr lang="es-ES" sz="1600" b="1" dirty="0">
                <a:solidFill>
                  <a:schemeClr val="bg2">
                    <a:lumMod val="50000"/>
                  </a:schemeClr>
                </a:solidFill>
                <a:latin typeface="Verdana" charset="0"/>
                <a:ea typeface="Verdana" charset="0"/>
                <a:cs typeface="Verdana" charset="0"/>
              </a:rPr>
              <a:t>Metodologia de trabajo Componente del Hacer</a:t>
            </a:r>
          </a:p>
          <a:p>
            <a:endParaRPr lang="es-ES" sz="1600" b="1" dirty="0">
              <a:solidFill>
                <a:schemeClr val="bg2">
                  <a:lumMod val="75000"/>
                </a:schemeClr>
              </a:solidFill>
              <a:latin typeface="Verdana" charset="0"/>
              <a:ea typeface="Verdana" charset="0"/>
              <a:cs typeface="Verdana" charset="0"/>
            </a:endParaRPr>
          </a:p>
          <a:p>
            <a:endParaRPr lang="es-ES" sz="1600" b="1" dirty="0">
              <a:solidFill>
                <a:schemeClr val="bg2">
                  <a:lumMod val="75000"/>
                </a:schemeClr>
              </a:solidFill>
              <a:latin typeface="Verdana" charset="0"/>
              <a:ea typeface="Verdana" charset="0"/>
              <a:cs typeface="Verdana" charset="0"/>
            </a:endParaRPr>
          </a:p>
          <a:p>
            <a:r>
              <a:rPr lang="es-ES" sz="1600" b="1" dirty="0">
                <a:solidFill>
                  <a:schemeClr val="bg2">
                    <a:lumMod val="75000"/>
                  </a:schemeClr>
                </a:solidFill>
                <a:latin typeface="Verdana" charset="0"/>
                <a:ea typeface="Verdana" charset="0"/>
                <a:cs typeface="Verdana" charset="0"/>
              </a:rPr>
              <a:t> Marzo 25 de 2020</a:t>
            </a:r>
            <a:endParaRPr lang="es-ES_tradnl" sz="2667" b="1" dirty="0">
              <a:solidFill>
                <a:schemeClr val="bg2">
                  <a:lumMod val="75000"/>
                </a:schemeClr>
              </a:solidFill>
              <a:latin typeface="Verdana" charset="0"/>
              <a:ea typeface="Verdana" charset="0"/>
              <a:cs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2789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A8EBD68A-0108-CA4F-82DE-BFA15FA1FDBA}"/>
              </a:ext>
            </a:extLst>
          </p:cNvPr>
          <p:cNvSpPr txBox="1"/>
          <p:nvPr/>
        </p:nvSpPr>
        <p:spPr>
          <a:xfrm>
            <a:off x="2016774" y="2469894"/>
            <a:ext cx="582999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4000" b="1" dirty="0">
                <a:solidFill>
                  <a:schemeClr val="bg2">
                    <a:lumMod val="50000"/>
                  </a:schemeClr>
                </a:solidFill>
              </a:rPr>
              <a:t>A. Componente del HACER</a:t>
            </a:r>
          </a:p>
          <a:p>
            <a:r>
              <a:rPr lang="es-ES_tradnl" sz="3200" dirty="0">
                <a:solidFill>
                  <a:schemeClr val="bg2">
                    <a:lumMod val="50000"/>
                  </a:schemeClr>
                </a:solidFill>
              </a:rPr>
              <a:t>Metodologia</a:t>
            </a:r>
          </a:p>
        </p:txBody>
      </p:sp>
    </p:spTree>
    <p:extLst>
      <p:ext uri="{BB962C8B-B14F-4D97-AF65-F5344CB8AC3E}">
        <p14:creationId xmlns:p14="http://schemas.microsoft.com/office/powerpoint/2010/main" val="35481504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Imagen 88" descr="Imagen que contiene objeto&#10;&#10;&#10;&#10;Descripción generada automáticamente">
            <a:extLst>
              <a:ext uri="{FF2B5EF4-FFF2-40B4-BE49-F238E27FC236}">
                <a16:creationId xmlns:a16="http://schemas.microsoft.com/office/drawing/2014/main" id="{FDB76C87-BB45-CE4D-8C6C-3EFAB871A7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014885">
            <a:off x="2666998" y="103909"/>
            <a:ext cx="6858000" cy="6858000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1" y="1055"/>
            <a:ext cx="12091945" cy="50276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CO"/>
            </a:defPPr>
            <a:lvl1pPr algn="just">
              <a:defRPr sz="2700" b="1">
                <a:solidFill>
                  <a:schemeClr val="accent5"/>
                </a:solidFill>
                <a:latin typeface="+mj-lt"/>
              </a:defRPr>
            </a:lvl1pPr>
          </a:lstStyle>
          <a:p>
            <a:r>
              <a:rPr lang="es-CO" sz="2667" dirty="0">
                <a:solidFill>
                  <a:srgbClr val="BD9B53"/>
                </a:solidFill>
                <a:latin typeface="+mn-lt"/>
              </a:rPr>
              <a:t>Primer Paso: Identificación de los subcomponentes </a:t>
            </a:r>
            <a:r>
              <a:rPr lang="es-CO" sz="2133" dirty="0">
                <a:solidFill>
                  <a:srgbClr val="BD9B53"/>
                </a:solidFill>
                <a:latin typeface="+mn-lt"/>
              </a:rPr>
              <a:t>(</a:t>
            </a:r>
            <a:r>
              <a:rPr lang="es-CO" sz="2133" i="1" dirty="0">
                <a:solidFill>
                  <a:srgbClr val="BD9B53"/>
                </a:solidFill>
                <a:latin typeface="+mn-lt"/>
              </a:rPr>
              <a:t>Mind Map)</a:t>
            </a:r>
            <a:endParaRPr lang="es-CO" sz="2667" i="1" dirty="0">
              <a:solidFill>
                <a:srgbClr val="BD9B53"/>
              </a:solidFill>
              <a:latin typeface="+mn-lt"/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5409575F-E5A4-4A40-9F1D-0415756803BC}"/>
              </a:ext>
            </a:extLst>
          </p:cNvPr>
          <p:cNvSpPr/>
          <p:nvPr/>
        </p:nvSpPr>
        <p:spPr>
          <a:xfrm>
            <a:off x="0" y="409543"/>
            <a:ext cx="1219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1400" dirty="0">
                <a:latin typeface="Arial" panose="020B0604020202020204" pitchFamily="34" charset="0"/>
                <a:ea typeface="Calibri" panose="020F0502020204030204" pitchFamily="34" charset="0"/>
              </a:rPr>
              <a:t>Es una agrupación de los temas relevantes de acuerdo a la definición de los macroprocesos identificados en el levantamiento de la información y sirven para hacer un mejor analisis.</a:t>
            </a:r>
            <a:endParaRPr lang="es-ES_tradnl" sz="1400" dirty="0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7FB7D71D-8012-4443-AED0-A07C2C769335}"/>
              </a:ext>
            </a:extLst>
          </p:cNvPr>
          <p:cNvSpPr/>
          <p:nvPr/>
        </p:nvSpPr>
        <p:spPr>
          <a:xfrm>
            <a:off x="4628444" y="2980267"/>
            <a:ext cx="1998133" cy="914400"/>
          </a:xfrm>
          <a:prstGeom prst="rect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000" dirty="0">
                <a:solidFill>
                  <a:schemeClr val="bg1">
                    <a:lumMod val="50000"/>
                  </a:schemeClr>
                </a:solidFill>
                <a:latin typeface="Ink Free" panose="020F0502020204030204" pitchFamily="34" charset="0"/>
                <a:cs typeface="Ink Free" panose="020F0502020204030204" pitchFamily="34" charset="0"/>
              </a:rPr>
              <a:t>Aspecto relevante</a:t>
            </a:r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C776E37A-8C0F-1F42-B09D-EA0F154DAE3A}"/>
              </a:ext>
            </a:extLst>
          </p:cNvPr>
          <p:cNvSpPr/>
          <p:nvPr/>
        </p:nvSpPr>
        <p:spPr>
          <a:xfrm>
            <a:off x="7126880" y="2221984"/>
            <a:ext cx="1757347" cy="164270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600" dirty="0">
                <a:solidFill>
                  <a:schemeClr val="bg1">
                    <a:lumMod val="75000"/>
                  </a:schemeClr>
                </a:solidFill>
              </a:rPr>
              <a:t>Sub-componente</a:t>
            </a:r>
          </a:p>
        </p:txBody>
      </p:sp>
      <p:sp>
        <p:nvSpPr>
          <p:cNvPr id="54" name="Elipse 53">
            <a:extLst>
              <a:ext uri="{FF2B5EF4-FFF2-40B4-BE49-F238E27FC236}">
                <a16:creationId xmlns:a16="http://schemas.microsoft.com/office/drawing/2014/main" id="{CF900932-C189-3B4D-B178-9BB2651AE066}"/>
              </a:ext>
            </a:extLst>
          </p:cNvPr>
          <p:cNvSpPr/>
          <p:nvPr/>
        </p:nvSpPr>
        <p:spPr>
          <a:xfrm>
            <a:off x="4628444" y="4402667"/>
            <a:ext cx="1388533" cy="130951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2400"/>
          </a:p>
        </p:txBody>
      </p:sp>
      <p:sp>
        <p:nvSpPr>
          <p:cNvPr id="55" name="Elipse 54">
            <a:extLst>
              <a:ext uri="{FF2B5EF4-FFF2-40B4-BE49-F238E27FC236}">
                <a16:creationId xmlns:a16="http://schemas.microsoft.com/office/drawing/2014/main" id="{42715495-E412-404A-B6CF-3BAC1699C870}"/>
              </a:ext>
            </a:extLst>
          </p:cNvPr>
          <p:cNvSpPr/>
          <p:nvPr/>
        </p:nvSpPr>
        <p:spPr>
          <a:xfrm>
            <a:off x="2884311" y="3725333"/>
            <a:ext cx="1388533" cy="1309512"/>
          </a:xfrm>
          <a:prstGeom prst="ellipse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2400"/>
          </a:p>
        </p:txBody>
      </p:sp>
      <p:sp>
        <p:nvSpPr>
          <p:cNvPr id="56" name="Elipse 55">
            <a:extLst>
              <a:ext uri="{FF2B5EF4-FFF2-40B4-BE49-F238E27FC236}">
                <a16:creationId xmlns:a16="http://schemas.microsoft.com/office/drawing/2014/main" id="{362BC244-5E10-3A46-BF2B-BC72C0E377FD}"/>
              </a:ext>
            </a:extLst>
          </p:cNvPr>
          <p:cNvSpPr/>
          <p:nvPr/>
        </p:nvSpPr>
        <p:spPr>
          <a:xfrm>
            <a:off x="3053790" y="1497907"/>
            <a:ext cx="1388533" cy="1309512"/>
          </a:xfrm>
          <a:prstGeom prst="ellipse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2400"/>
          </a:p>
        </p:txBody>
      </p:sp>
      <p:sp>
        <p:nvSpPr>
          <p:cNvPr id="57" name="Elipse 56">
            <a:extLst>
              <a:ext uri="{FF2B5EF4-FFF2-40B4-BE49-F238E27FC236}">
                <a16:creationId xmlns:a16="http://schemas.microsoft.com/office/drawing/2014/main" id="{16E8D856-2C03-D54B-819A-ABBEDE1FE0C4}"/>
              </a:ext>
            </a:extLst>
          </p:cNvPr>
          <p:cNvSpPr/>
          <p:nvPr/>
        </p:nvSpPr>
        <p:spPr>
          <a:xfrm>
            <a:off x="5627511" y="1409451"/>
            <a:ext cx="1388533" cy="1309512"/>
          </a:xfrm>
          <a:prstGeom prst="ellipse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2400"/>
          </a:p>
        </p:txBody>
      </p: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C71311DE-4E2E-9F41-B58C-F4F65DC67D92}"/>
              </a:ext>
            </a:extLst>
          </p:cNvPr>
          <p:cNvCxnSpPr>
            <a:stCxn id="11" idx="0"/>
            <a:endCxn id="57" idx="3"/>
          </p:cNvCxnSpPr>
          <p:nvPr/>
        </p:nvCxnSpPr>
        <p:spPr>
          <a:xfrm flipV="1">
            <a:off x="5627512" y="2527190"/>
            <a:ext cx="203345" cy="45307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Conector recto 57">
            <a:extLst>
              <a:ext uri="{FF2B5EF4-FFF2-40B4-BE49-F238E27FC236}">
                <a16:creationId xmlns:a16="http://schemas.microsoft.com/office/drawing/2014/main" id="{04C03ABD-3CF8-6E40-984F-6FC868CCFFFC}"/>
              </a:ext>
            </a:extLst>
          </p:cNvPr>
          <p:cNvCxnSpPr>
            <a:cxnSpLocks/>
            <a:stCxn id="11" idx="3"/>
            <a:endCxn id="12" idx="2"/>
          </p:cNvCxnSpPr>
          <p:nvPr/>
        </p:nvCxnSpPr>
        <p:spPr>
          <a:xfrm flipV="1">
            <a:off x="6626577" y="3043338"/>
            <a:ext cx="500303" cy="39412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Conector recto 58">
            <a:extLst>
              <a:ext uri="{FF2B5EF4-FFF2-40B4-BE49-F238E27FC236}">
                <a16:creationId xmlns:a16="http://schemas.microsoft.com/office/drawing/2014/main" id="{8C3E254D-9E3E-AA4C-9CCA-8B762AB1D8A0}"/>
              </a:ext>
            </a:extLst>
          </p:cNvPr>
          <p:cNvCxnSpPr>
            <a:cxnSpLocks/>
            <a:stCxn id="11" idx="3"/>
          </p:cNvCxnSpPr>
          <p:nvPr/>
        </p:nvCxnSpPr>
        <p:spPr>
          <a:xfrm>
            <a:off x="6626578" y="3437467"/>
            <a:ext cx="304945" cy="91990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Conector recto 60">
            <a:extLst>
              <a:ext uri="{FF2B5EF4-FFF2-40B4-BE49-F238E27FC236}">
                <a16:creationId xmlns:a16="http://schemas.microsoft.com/office/drawing/2014/main" id="{A32F476F-3E70-4640-BE42-F8A6BD2449B7}"/>
              </a:ext>
            </a:extLst>
          </p:cNvPr>
          <p:cNvCxnSpPr>
            <a:cxnSpLocks/>
            <a:stCxn id="11" idx="2"/>
            <a:endCxn id="54" idx="0"/>
          </p:cNvCxnSpPr>
          <p:nvPr/>
        </p:nvCxnSpPr>
        <p:spPr>
          <a:xfrm flipH="1">
            <a:off x="5322711" y="3894667"/>
            <a:ext cx="304800" cy="5080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Conector recto 63">
            <a:extLst>
              <a:ext uri="{FF2B5EF4-FFF2-40B4-BE49-F238E27FC236}">
                <a16:creationId xmlns:a16="http://schemas.microsoft.com/office/drawing/2014/main" id="{1249A688-3E17-444E-B37A-70A32D04006B}"/>
              </a:ext>
            </a:extLst>
          </p:cNvPr>
          <p:cNvCxnSpPr>
            <a:cxnSpLocks/>
            <a:stCxn id="11" idx="1"/>
            <a:endCxn id="55" idx="7"/>
          </p:cNvCxnSpPr>
          <p:nvPr/>
        </p:nvCxnSpPr>
        <p:spPr>
          <a:xfrm flipH="1">
            <a:off x="4069500" y="3437467"/>
            <a:ext cx="558945" cy="47964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Conector recto 66">
            <a:extLst>
              <a:ext uri="{FF2B5EF4-FFF2-40B4-BE49-F238E27FC236}">
                <a16:creationId xmlns:a16="http://schemas.microsoft.com/office/drawing/2014/main" id="{C2FE33CF-F3B6-B24B-8D81-E2C6B98B3055}"/>
              </a:ext>
            </a:extLst>
          </p:cNvPr>
          <p:cNvCxnSpPr>
            <a:cxnSpLocks/>
            <a:stCxn id="11" idx="1"/>
            <a:endCxn id="56" idx="5"/>
          </p:cNvCxnSpPr>
          <p:nvPr/>
        </p:nvCxnSpPr>
        <p:spPr>
          <a:xfrm flipH="1" flipV="1">
            <a:off x="4238977" y="2615646"/>
            <a:ext cx="389467" cy="82182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Conector recto 84">
            <a:extLst>
              <a:ext uri="{FF2B5EF4-FFF2-40B4-BE49-F238E27FC236}">
                <a16:creationId xmlns:a16="http://schemas.microsoft.com/office/drawing/2014/main" id="{F841E0EF-A817-9040-A65D-A37D9F50BC0A}"/>
              </a:ext>
            </a:extLst>
          </p:cNvPr>
          <p:cNvCxnSpPr/>
          <p:nvPr/>
        </p:nvCxnSpPr>
        <p:spPr>
          <a:xfrm>
            <a:off x="5322711" y="869245"/>
            <a:ext cx="0" cy="211102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Elipse 26">
            <a:extLst>
              <a:ext uri="{FF2B5EF4-FFF2-40B4-BE49-F238E27FC236}">
                <a16:creationId xmlns:a16="http://schemas.microsoft.com/office/drawing/2014/main" id="{3CDB6EE3-43E7-8547-A3C0-C0F92AE11180}"/>
              </a:ext>
            </a:extLst>
          </p:cNvPr>
          <p:cNvSpPr/>
          <p:nvPr/>
        </p:nvSpPr>
        <p:spPr>
          <a:xfrm>
            <a:off x="6677378" y="3999003"/>
            <a:ext cx="1757347" cy="164270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600" dirty="0">
                <a:solidFill>
                  <a:schemeClr val="bg1">
                    <a:lumMod val="75000"/>
                  </a:schemeClr>
                </a:solidFill>
              </a:rPr>
              <a:t>Sub-componente</a:t>
            </a:r>
          </a:p>
        </p:txBody>
      </p:sp>
    </p:spTree>
    <p:extLst>
      <p:ext uri="{BB962C8B-B14F-4D97-AF65-F5344CB8AC3E}">
        <p14:creationId xmlns:p14="http://schemas.microsoft.com/office/powerpoint/2010/main" val="6035486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Imagen 88" descr="Imagen que contiene objeto&#10;&#10;&#10;&#10;Descripción generada automáticamente">
            <a:extLst>
              <a:ext uri="{FF2B5EF4-FFF2-40B4-BE49-F238E27FC236}">
                <a16:creationId xmlns:a16="http://schemas.microsoft.com/office/drawing/2014/main" id="{FDB76C87-BB45-CE4D-8C6C-3EFAB871A7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014885">
            <a:off x="2667000" y="0"/>
            <a:ext cx="6858000" cy="6858000"/>
          </a:xfrm>
          <a:prstGeom prst="rect">
            <a:avLst/>
          </a:prstGeom>
        </p:spPr>
      </p:pic>
      <p:sp>
        <p:nvSpPr>
          <p:cNvPr id="11" name="Rectángulo 10">
            <a:extLst>
              <a:ext uri="{FF2B5EF4-FFF2-40B4-BE49-F238E27FC236}">
                <a16:creationId xmlns:a16="http://schemas.microsoft.com/office/drawing/2014/main" id="{7FB7D71D-8012-4443-AED0-A07C2C769335}"/>
              </a:ext>
            </a:extLst>
          </p:cNvPr>
          <p:cNvSpPr/>
          <p:nvPr/>
        </p:nvSpPr>
        <p:spPr>
          <a:xfrm>
            <a:off x="4628444" y="2980267"/>
            <a:ext cx="1998133" cy="914400"/>
          </a:xfrm>
          <a:prstGeom prst="rect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000" dirty="0">
                <a:solidFill>
                  <a:schemeClr val="bg1">
                    <a:lumMod val="50000"/>
                  </a:schemeClr>
                </a:solidFill>
                <a:latin typeface="Ink Free" panose="020F0502020204030204" pitchFamily="34" charset="0"/>
                <a:cs typeface="Ink Free" panose="020F0502020204030204" pitchFamily="34" charset="0"/>
              </a:rPr>
              <a:t>Aspecto relevante</a:t>
            </a:r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C776E37A-8C0F-1F42-B09D-EA0F154DAE3A}"/>
              </a:ext>
            </a:extLst>
          </p:cNvPr>
          <p:cNvSpPr/>
          <p:nvPr/>
        </p:nvSpPr>
        <p:spPr>
          <a:xfrm>
            <a:off x="7126880" y="2221984"/>
            <a:ext cx="1757347" cy="164270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600" dirty="0">
                <a:solidFill>
                  <a:schemeClr val="bg1">
                    <a:lumMod val="75000"/>
                  </a:schemeClr>
                </a:solidFill>
              </a:rPr>
              <a:t>Sub-componente</a:t>
            </a:r>
          </a:p>
        </p:txBody>
      </p:sp>
      <p:sp>
        <p:nvSpPr>
          <p:cNvPr id="54" name="Elipse 53">
            <a:extLst>
              <a:ext uri="{FF2B5EF4-FFF2-40B4-BE49-F238E27FC236}">
                <a16:creationId xmlns:a16="http://schemas.microsoft.com/office/drawing/2014/main" id="{CF900932-C189-3B4D-B178-9BB2651AE066}"/>
              </a:ext>
            </a:extLst>
          </p:cNvPr>
          <p:cNvSpPr/>
          <p:nvPr/>
        </p:nvSpPr>
        <p:spPr>
          <a:xfrm>
            <a:off x="4628444" y="4402667"/>
            <a:ext cx="1388533" cy="130951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2400"/>
          </a:p>
        </p:txBody>
      </p:sp>
      <p:sp>
        <p:nvSpPr>
          <p:cNvPr id="55" name="Elipse 54">
            <a:extLst>
              <a:ext uri="{FF2B5EF4-FFF2-40B4-BE49-F238E27FC236}">
                <a16:creationId xmlns:a16="http://schemas.microsoft.com/office/drawing/2014/main" id="{42715495-E412-404A-B6CF-3BAC1699C870}"/>
              </a:ext>
            </a:extLst>
          </p:cNvPr>
          <p:cNvSpPr/>
          <p:nvPr/>
        </p:nvSpPr>
        <p:spPr>
          <a:xfrm>
            <a:off x="2884311" y="3725333"/>
            <a:ext cx="1388533" cy="1309512"/>
          </a:xfrm>
          <a:prstGeom prst="ellipse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2400"/>
          </a:p>
        </p:txBody>
      </p:sp>
      <p:sp>
        <p:nvSpPr>
          <p:cNvPr id="56" name="Elipse 55">
            <a:extLst>
              <a:ext uri="{FF2B5EF4-FFF2-40B4-BE49-F238E27FC236}">
                <a16:creationId xmlns:a16="http://schemas.microsoft.com/office/drawing/2014/main" id="{362BC244-5E10-3A46-BF2B-BC72C0E377FD}"/>
              </a:ext>
            </a:extLst>
          </p:cNvPr>
          <p:cNvSpPr/>
          <p:nvPr/>
        </p:nvSpPr>
        <p:spPr>
          <a:xfrm>
            <a:off x="3053790" y="1497907"/>
            <a:ext cx="1388533" cy="1309512"/>
          </a:xfrm>
          <a:prstGeom prst="ellipse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2400"/>
          </a:p>
        </p:txBody>
      </p:sp>
      <p:sp>
        <p:nvSpPr>
          <p:cNvPr id="57" name="Elipse 56">
            <a:extLst>
              <a:ext uri="{FF2B5EF4-FFF2-40B4-BE49-F238E27FC236}">
                <a16:creationId xmlns:a16="http://schemas.microsoft.com/office/drawing/2014/main" id="{16E8D856-2C03-D54B-819A-ABBEDE1FE0C4}"/>
              </a:ext>
            </a:extLst>
          </p:cNvPr>
          <p:cNvSpPr/>
          <p:nvPr/>
        </p:nvSpPr>
        <p:spPr>
          <a:xfrm>
            <a:off x="5627511" y="1409451"/>
            <a:ext cx="1388533" cy="1309512"/>
          </a:xfrm>
          <a:prstGeom prst="ellipse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2400"/>
          </a:p>
        </p:txBody>
      </p: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C71311DE-4E2E-9F41-B58C-F4F65DC67D92}"/>
              </a:ext>
            </a:extLst>
          </p:cNvPr>
          <p:cNvCxnSpPr>
            <a:stCxn id="11" idx="0"/>
            <a:endCxn id="57" idx="3"/>
          </p:cNvCxnSpPr>
          <p:nvPr/>
        </p:nvCxnSpPr>
        <p:spPr>
          <a:xfrm flipV="1">
            <a:off x="5627512" y="2527190"/>
            <a:ext cx="203345" cy="45307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Conector recto 57">
            <a:extLst>
              <a:ext uri="{FF2B5EF4-FFF2-40B4-BE49-F238E27FC236}">
                <a16:creationId xmlns:a16="http://schemas.microsoft.com/office/drawing/2014/main" id="{04C03ABD-3CF8-6E40-984F-6FC868CCFFFC}"/>
              </a:ext>
            </a:extLst>
          </p:cNvPr>
          <p:cNvCxnSpPr>
            <a:cxnSpLocks/>
            <a:stCxn id="11" idx="3"/>
            <a:endCxn id="12" idx="2"/>
          </p:cNvCxnSpPr>
          <p:nvPr/>
        </p:nvCxnSpPr>
        <p:spPr>
          <a:xfrm flipV="1">
            <a:off x="6626577" y="3043338"/>
            <a:ext cx="500303" cy="39412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Conector recto 58">
            <a:extLst>
              <a:ext uri="{FF2B5EF4-FFF2-40B4-BE49-F238E27FC236}">
                <a16:creationId xmlns:a16="http://schemas.microsoft.com/office/drawing/2014/main" id="{8C3E254D-9E3E-AA4C-9CCA-8B762AB1D8A0}"/>
              </a:ext>
            </a:extLst>
          </p:cNvPr>
          <p:cNvCxnSpPr>
            <a:cxnSpLocks/>
            <a:stCxn id="11" idx="3"/>
          </p:cNvCxnSpPr>
          <p:nvPr/>
        </p:nvCxnSpPr>
        <p:spPr>
          <a:xfrm>
            <a:off x="6626578" y="3437467"/>
            <a:ext cx="304945" cy="91990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Conector recto 60">
            <a:extLst>
              <a:ext uri="{FF2B5EF4-FFF2-40B4-BE49-F238E27FC236}">
                <a16:creationId xmlns:a16="http://schemas.microsoft.com/office/drawing/2014/main" id="{A32F476F-3E70-4640-BE42-F8A6BD2449B7}"/>
              </a:ext>
            </a:extLst>
          </p:cNvPr>
          <p:cNvCxnSpPr>
            <a:cxnSpLocks/>
            <a:stCxn id="11" idx="2"/>
            <a:endCxn id="54" idx="0"/>
          </p:cNvCxnSpPr>
          <p:nvPr/>
        </p:nvCxnSpPr>
        <p:spPr>
          <a:xfrm flipH="1">
            <a:off x="5322711" y="3894667"/>
            <a:ext cx="304800" cy="5080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Conector recto 63">
            <a:extLst>
              <a:ext uri="{FF2B5EF4-FFF2-40B4-BE49-F238E27FC236}">
                <a16:creationId xmlns:a16="http://schemas.microsoft.com/office/drawing/2014/main" id="{1249A688-3E17-444E-B37A-70A32D04006B}"/>
              </a:ext>
            </a:extLst>
          </p:cNvPr>
          <p:cNvCxnSpPr>
            <a:cxnSpLocks/>
            <a:stCxn id="11" idx="1"/>
            <a:endCxn id="55" idx="7"/>
          </p:cNvCxnSpPr>
          <p:nvPr/>
        </p:nvCxnSpPr>
        <p:spPr>
          <a:xfrm flipH="1">
            <a:off x="4069500" y="3437467"/>
            <a:ext cx="558945" cy="47964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Conector recto 66">
            <a:extLst>
              <a:ext uri="{FF2B5EF4-FFF2-40B4-BE49-F238E27FC236}">
                <a16:creationId xmlns:a16="http://schemas.microsoft.com/office/drawing/2014/main" id="{C2FE33CF-F3B6-B24B-8D81-E2C6B98B3055}"/>
              </a:ext>
            </a:extLst>
          </p:cNvPr>
          <p:cNvCxnSpPr>
            <a:cxnSpLocks/>
            <a:stCxn id="11" idx="1"/>
            <a:endCxn id="56" idx="5"/>
          </p:cNvCxnSpPr>
          <p:nvPr/>
        </p:nvCxnSpPr>
        <p:spPr>
          <a:xfrm flipH="1" flipV="1">
            <a:off x="4238977" y="2615646"/>
            <a:ext cx="389467" cy="82182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Elipse 70">
            <a:extLst>
              <a:ext uri="{FF2B5EF4-FFF2-40B4-BE49-F238E27FC236}">
                <a16:creationId xmlns:a16="http://schemas.microsoft.com/office/drawing/2014/main" id="{6EBE1557-6A39-9346-870F-D9C169709B70}"/>
              </a:ext>
            </a:extLst>
          </p:cNvPr>
          <p:cNvSpPr/>
          <p:nvPr/>
        </p:nvSpPr>
        <p:spPr>
          <a:xfrm>
            <a:off x="8556978" y="4532627"/>
            <a:ext cx="1095023" cy="1004436"/>
          </a:xfrm>
          <a:prstGeom prst="ellipse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400" dirty="0">
                <a:solidFill>
                  <a:schemeClr val="bg1">
                    <a:lumMod val="75000"/>
                  </a:schemeClr>
                </a:solidFill>
              </a:rPr>
              <a:t>Variable</a:t>
            </a:r>
          </a:p>
        </p:txBody>
      </p:sp>
      <p:sp>
        <p:nvSpPr>
          <p:cNvPr id="72" name="Elipse 71">
            <a:extLst>
              <a:ext uri="{FF2B5EF4-FFF2-40B4-BE49-F238E27FC236}">
                <a16:creationId xmlns:a16="http://schemas.microsoft.com/office/drawing/2014/main" id="{9692C128-1D01-5B43-8502-D38CA697A278}"/>
              </a:ext>
            </a:extLst>
          </p:cNvPr>
          <p:cNvSpPr/>
          <p:nvPr/>
        </p:nvSpPr>
        <p:spPr>
          <a:xfrm>
            <a:off x="8009466" y="5689602"/>
            <a:ext cx="1095023" cy="1004436"/>
          </a:xfrm>
          <a:prstGeom prst="ellipse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400" dirty="0">
                <a:solidFill>
                  <a:schemeClr val="bg1">
                    <a:lumMod val="75000"/>
                  </a:schemeClr>
                </a:solidFill>
              </a:rPr>
              <a:t>Variable</a:t>
            </a:r>
          </a:p>
          <a:p>
            <a:pPr algn="ctr"/>
            <a:endParaRPr lang="es-ES_tradnl" sz="1400" dirty="0"/>
          </a:p>
        </p:txBody>
      </p:sp>
      <p:sp>
        <p:nvSpPr>
          <p:cNvPr id="73" name="Elipse 72">
            <a:extLst>
              <a:ext uri="{FF2B5EF4-FFF2-40B4-BE49-F238E27FC236}">
                <a16:creationId xmlns:a16="http://schemas.microsoft.com/office/drawing/2014/main" id="{6EBB0B0F-EEED-2D42-AECE-2B3A804AECD9}"/>
              </a:ext>
            </a:extLst>
          </p:cNvPr>
          <p:cNvSpPr/>
          <p:nvPr/>
        </p:nvSpPr>
        <p:spPr>
          <a:xfrm>
            <a:off x="6620933" y="5843661"/>
            <a:ext cx="1095023" cy="1004436"/>
          </a:xfrm>
          <a:prstGeom prst="ellipse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2400"/>
          </a:p>
        </p:txBody>
      </p:sp>
      <p:cxnSp>
        <p:nvCxnSpPr>
          <p:cNvPr id="74" name="Conector recto 73">
            <a:extLst>
              <a:ext uri="{FF2B5EF4-FFF2-40B4-BE49-F238E27FC236}">
                <a16:creationId xmlns:a16="http://schemas.microsoft.com/office/drawing/2014/main" id="{B04B586A-F275-BA47-9E67-56DB3E5C4452}"/>
              </a:ext>
            </a:extLst>
          </p:cNvPr>
          <p:cNvCxnSpPr>
            <a:cxnSpLocks/>
            <a:stCxn id="73" idx="0"/>
          </p:cNvCxnSpPr>
          <p:nvPr/>
        </p:nvCxnSpPr>
        <p:spPr>
          <a:xfrm flipV="1">
            <a:off x="7168444" y="5475113"/>
            <a:ext cx="254000" cy="36854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Conector recto 77">
            <a:extLst>
              <a:ext uri="{FF2B5EF4-FFF2-40B4-BE49-F238E27FC236}">
                <a16:creationId xmlns:a16="http://schemas.microsoft.com/office/drawing/2014/main" id="{41D77426-66F3-2F48-BB4A-346A8419F2EE}"/>
              </a:ext>
            </a:extLst>
          </p:cNvPr>
          <p:cNvCxnSpPr>
            <a:cxnSpLocks/>
            <a:stCxn id="72" idx="1"/>
          </p:cNvCxnSpPr>
          <p:nvPr/>
        </p:nvCxnSpPr>
        <p:spPr>
          <a:xfrm flipH="1" flipV="1">
            <a:off x="7913366" y="5283339"/>
            <a:ext cx="256463" cy="55335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Conector recto 80">
            <a:extLst>
              <a:ext uri="{FF2B5EF4-FFF2-40B4-BE49-F238E27FC236}">
                <a16:creationId xmlns:a16="http://schemas.microsoft.com/office/drawing/2014/main" id="{5EAD89E0-3F90-504E-900D-BE605745FC85}"/>
              </a:ext>
            </a:extLst>
          </p:cNvPr>
          <p:cNvCxnSpPr>
            <a:cxnSpLocks/>
            <a:stCxn id="71" idx="2"/>
          </p:cNvCxnSpPr>
          <p:nvPr/>
        </p:nvCxnSpPr>
        <p:spPr>
          <a:xfrm flipH="1" flipV="1">
            <a:off x="8116711" y="4820357"/>
            <a:ext cx="440267" cy="21448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Conector recto 84">
            <a:extLst>
              <a:ext uri="{FF2B5EF4-FFF2-40B4-BE49-F238E27FC236}">
                <a16:creationId xmlns:a16="http://schemas.microsoft.com/office/drawing/2014/main" id="{F841E0EF-A817-9040-A65D-A37D9F50BC0A}"/>
              </a:ext>
            </a:extLst>
          </p:cNvPr>
          <p:cNvCxnSpPr/>
          <p:nvPr/>
        </p:nvCxnSpPr>
        <p:spPr>
          <a:xfrm>
            <a:off x="5322711" y="869245"/>
            <a:ext cx="0" cy="211102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Elipse 26">
            <a:extLst>
              <a:ext uri="{FF2B5EF4-FFF2-40B4-BE49-F238E27FC236}">
                <a16:creationId xmlns:a16="http://schemas.microsoft.com/office/drawing/2014/main" id="{3CDB6EE3-43E7-8547-A3C0-C0F92AE11180}"/>
              </a:ext>
            </a:extLst>
          </p:cNvPr>
          <p:cNvSpPr/>
          <p:nvPr/>
        </p:nvSpPr>
        <p:spPr>
          <a:xfrm>
            <a:off x="6677378" y="3999003"/>
            <a:ext cx="1757347" cy="164270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600" dirty="0">
                <a:solidFill>
                  <a:schemeClr val="bg1">
                    <a:lumMod val="75000"/>
                  </a:schemeClr>
                </a:solidFill>
              </a:rPr>
              <a:t>Sub-componente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97D1432F-09B6-DC4A-811E-75C699183B52}"/>
              </a:ext>
            </a:extLst>
          </p:cNvPr>
          <p:cNvSpPr txBox="1"/>
          <p:nvPr/>
        </p:nvSpPr>
        <p:spPr>
          <a:xfrm>
            <a:off x="1" y="1055"/>
            <a:ext cx="12091945" cy="50276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CO"/>
            </a:defPPr>
            <a:lvl1pPr algn="just">
              <a:defRPr sz="2700" b="1">
                <a:solidFill>
                  <a:schemeClr val="accent5"/>
                </a:solidFill>
                <a:latin typeface="+mj-lt"/>
              </a:defRPr>
            </a:lvl1pPr>
          </a:lstStyle>
          <a:p>
            <a:r>
              <a:rPr lang="es-CO" sz="2667" dirty="0">
                <a:solidFill>
                  <a:srgbClr val="BD9B53"/>
                </a:solidFill>
                <a:latin typeface="+mn-lt"/>
              </a:rPr>
              <a:t>Segundo Paso: Identificación de los variables</a:t>
            </a:r>
          </a:p>
        </p:txBody>
      </p:sp>
      <p:sp>
        <p:nvSpPr>
          <p:cNvPr id="26" name="Rectángulo 25">
            <a:extLst>
              <a:ext uri="{FF2B5EF4-FFF2-40B4-BE49-F238E27FC236}">
                <a16:creationId xmlns:a16="http://schemas.microsoft.com/office/drawing/2014/main" id="{9EBC8D1E-F26F-0740-A2BB-6DEBFA620699}"/>
              </a:ext>
            </a:extLst>
          </p:cNvPr>
          <p:cNvSpPr/>
          <p:nvPr/>
        </p:nvSpPr>
        <p:spPr>
          <a:xfrm>
            <a:off x="-1" y="495319"/>
            <a:ext cx="1177431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1400" dirty="0">
                <a:latin typeface="Arial" panose="020B0604020202020204" pitchFamily="34" charset="0"/>
                <a:ea typeface="Calibri" panose="020F0502020204030204" pitchFamily="34" charset="0"/>
              </a:rPr>
              <a:t>Se refiere a los elementos que son necesarios para mejorar la descripción del Hacer en cada uno de los subcomponentes</a:t>
            </a:r>
            <a:endParaRPr lang="es-ES_tradnl" sz="1400" dirty="0"/>
          </a:p>
        </p:txBody>
      </p:sp>
    </p:spTree>
    <p:extLst>
      <p:ext uri="{BB962C8B-B14F-4D97-AF65-F5344CB8AC3E}">
        <p14:creationId xmlns:p14="http://schemas.microsoft.com/office/powerpoint/2010/main" val="11780826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Conector recto 34">
            <a:extLst>
              <a:ext uri="{FF2B5EF4-FFF2-40B4-BE49-F238E27FC236}">
                <a16:creationId xmlns:a16="http://schemas.microsoft.com/office/drawing/2014/main" id="{8C21E14E-651B-E24C-8657-D19602B45375}"/>
              </a:ext>
            </a:extLst>
          </p:cNvPr>
          <p:cNvCxnSpPr/>
          <p:nvPr/>
        </p:nvCxnSpPr>
        <p:spPr>
          <a:xfrm>
            <a:off x="6798683" y="1135206"/>
            <a:ext cx="0" cy="524933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Conector recto 31">
            <a:extLst>
              <a:ext uri="{FF2B5EF4-FFF2-40B4-BE49-F238E27FC236}">
                <a16:creationId xmlns:a16="http://schemas.microsoft.com/office/drawing/2014/main" id="{079DCD16-69EF-A84D-950E-6B56F7EEB84E}"/>
              </a:ext>
            </a:extLst>
          </p:cNvPr>
          <p:cNvCxnSpPr/>
          <p:nvPr/>
        </p:nvCxnSpPr>
        <p:spPr>
          <a:xfrm>
            <a:off x="5105349" y="1185334"/>
            <a:ext cx="0" cy="524933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CuadroTexto 3"/>
          <p:cNvSpPr txBox="1"/>
          <p:nvPr/>
        </p:nvSpPr>
        <p:spPr>
          <a:xfrm>
            <a:off x="1" y="1055"/>
            <a:ext cx="12091945" cy="50276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CO"/>
            </a:defPPr>
            <a:lvl1pPr algn="just">
              <a:defRPr sz="2700" b="1">
                <a:solidFill>
                  <a:schemeClr val="accent5"/>
                </a:solidFill>
                <a:latin typeface="+mj-lt"/>
              </a:defRPr>
            </a:lvl1pPr>
          </a:lstStyle>
          <a:p>
            <a:r>
              <a:rPr lang="es-CO" sz="2667" dirty="0">
                <a:solidFill>
                  <a:srgbClr val="BD9B53"/>
                </a:solidFill>
                <a:latin typeface="+mn-lt"/>
              </a:rPr>
              <a:t>Tercer Paso: Anotar los subcomponentes alrededor del centro </a:t>
            </a:r>
            <a:r>
              <a:rPr lang="es-CO" sz="2133" dirty="0">
                <a:solidFill>
                  <a:srgbClr val="BD9B53"/>
                </a:solidFill>
                <a:latin typeface="+mn-lt"/>
              </a:rPr>
              <a:t>(</a:t>
            </a:r>
            <a:r>
              <a:rPr lang="es-CO" sz="2133" i="1" dirty="0">
                <a:solidFill>
                  <a:srgbClr val="BD9B53"/>
                </a:solidFill>
                <a:latin typeface="+mn-lt"/>
              </a:rPr>
              <a:t>Mapa ecualizador)</a:t>
            </a:r>
            <a:endParaRPr lang="es-CO" sz="2667" i="1" dirty="0">
              <a:solidFill>
                <a:srgbClr val="BD9B53"/>
              </a:solidFill>
              <a:latin typeface="+mn-lt"/>
            </a:endParaRPr>
          </a:p>
        </p:txBody>
      </p:sp>
      <p:cxnSp>
        <p:nvCxnSpPr>
          <p:cNvPr id="3" name="Conector recto 2">
            <a:extLst>
              <a:ext uri="{FF2B5EF4-FFF2-40B4-BE49-F238E27FC236}">
                <a16:creationId xmlns:a16="http://schemas.microsoft.com/office/drawing/2014/main" id="{A337C705-D514-794F-9E43-00CA201F91A0}"/>
              </a:ext>
            </a:extLst>
          </p:cNvPr>
          <p:cNvCxnSpPr/>
          <p:nvPr/>
        </p:nvCxnSpPr>
        <p:spPr>
          <a:xfrm>
            <a:off x="1095024" y="1004711"/>
            <a:ext cx="0" cy="524933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CuadroTexto 5">
            <a:extLst>
              <a:ext uri="{FF2B5EF4-FFF2-40B4-BE49-F238E27FC236}">
                <a16:creationId xmlns:a16="http://schemas.microsoft.com/office/drawing/2014/main" id="{2E558B2A-5D30-7A42-BB27-C8FF2F888530}"/>
              </a:ext>
            </a:extLst>
          </p:cNvPr>
          <p:cNvSpPr txBox="1"/>
          <p:nvPr/>
        </p:nvSpPr>
        <p:spPr>
          <a:xfrm>
            <a:off x="304799" y="939113"/>
            <a:ext cx="1557542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s-ES_tradnl" sz="2400" dirty="0">
                <a:solidFill>
                  <a:schemeClr val="bg1">
                    <a:lumMod val="50000"/>
                  </a:schemeClr>
                </a:solidFill>
              </a:rPr>
              <a:t>Estratégico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43952696-791D-9645-A217-D49E79C7F65E}"/>
              </a:ext>
            </a:extLst>
          </p:cNvPr>
          <p:cNvSpPr txBox="1"/>
          <p:nvPr/>
        </p:nvSpPr>
        <p:spPr>
          <a:xfrm>
            <a:off x="325945" y="6007824"/>
            <a:ext cx="1421351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s-ES_tradnl" sz="2400" dirty="0">
                <a:solidFill>
                  <a:schemeClr val="bg1">
                    <a:lumMod val="50000"/>
                  </a:schemeClr>
                </a:solidFill>
              </a:rPr>
              <a:t>Operativo</a:t>
            </a:r>
          </a:p>
        </p:txBody>
      </p:sp>
      <p:cxnSp>
        <p:nvCxnSpPr>
          <p:cNvPr id="25" name="Conector recto 24">
            <a:extLst>
              <a:ext uri="{FF2B5EF4-FFF2-40B4-BE49-F238E27FC236}">
                <a16:creationId xmlns:a16="http://schemas.microsoft.com/office/drawing/2014/main" id="{82F40A7A-E29C-C447-A1B4-C0DE5D6EC0DE}"/>
              </a:ext>
            </a:extLst>
          </p:cNvPr>
          <p:cNvCxnSpPr/>
          <p:nvPr/>
        </p:nvCxnSpPr>
        <p:spPr>
          <a:xfrm>
            <a:off x="3062057" y="1044051"/>
            <a:ext cx="0" cy="524933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CuadroTexto 26">
            <a:extLst>
              <a:ext uri="{FF2B5EF4-FFF2-40B4-BE49-F238E27FC236}">
                <a16:creationId xmlns:a16="http://schemas.microsoft.com/office/drawing/2014/main" id="{14D10793-85D3-C949-B294-37E5379B5DEC}"/>
              </a:ext>
            </a:extLst>
          </p:cNvPr>
          <p:cNvSpPr txBox="1"/>
          <p:nvPr/>
        </p:nvSpPr>
        <p:spPr>
          <a:xfrm>
            <a:off x="2146221" y="6047164"/>
            <a:ext cx="1749390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s-ES_tradnl" sz="2400" dirty="0">
                <a:solidFill>
                  <a:schemeClr val="bg1">
                    <a:lumMod val="50000"/>
                  </a:schemeClr>
                </a:solidFill>
              </a:rPr>
              <a:t>(1-3) Niveles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1254634A-F378-7F4B-B211-52F83347D50D}"/>
              </a:ext>
            </a:extLst>
          </p:cNvPr>
          <p:cNvSpPr txBox="1"/>
          <p:nvPr/>
        </p:nvSpPr>
        <p:spPr>
          <a:xfrm>
            <a:off x="1999459" y="939113"/>
            <a:ext cx="2060372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s-ES_tradnl" sz="2400" dirty="0">
                <a:solidFill>
                  <a:schemeClr val="bg1">
                    <a:lumMod val="50000"/>
                  </a:schemeClr>
                </a:solidFill>
              </a:rPr>
              <a:t>(16-18) Niveles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64CF3376-0D02-AE4C-AA95-07DD2477A9B6}"/>
              </a:ext>
            </a:extLst>
          </p:cNvPr>
          <p:cNvSpPr txBox="1"/>
          <p:nvPr/>
        </p:nvSpPr>
        <p:spPr>
          <a:xfrm>
            <a:off x="4268535" y="6058453"/>
            <a:ext cx="1601592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s-ES_tradnl" sz="2400" dirty="0">
                <a:solidFill>
                  <a:schemeClr val="bg1">
                    <a:lumMod val="50000"/>
                  </a:schemeClr>
                </a:solidFill>
              </a:rPr>
              <a:t>Corto Plazo</a:t>
            </a: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A5A792ED-5DF5-3F45-84B5-C4CE18335B59}"/>
              </a:ext>
            </a:extLst>
          </p:cNvPr>
          <p:cNvSpPr txBox="1"/>
          <p:nvPr/>
        </p:nvSpPr>
        <p:spPr>
          <a:xfrm>
            <a:off x="4291104" y="950402"/>
            <a:ext cx="1591846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s-ES_tradnl" sz="2400" dirty="0">
                <a:solidFill>
                  <a:schemeClr val="bg1">
                    <a:lumMod val="50000"/>
                  </a:schemeClr>
                </a:solidFill>
              </a:rPr>
              <a:t>Largo Plazo</a:t>
            </a: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414A2E0F-8729-4B48-84FD-B3C1E68FC24F}"/>
              </a:ext>
            </a:extLst>
          </p:cNvPr>
          <p:cNvSpPr txBox="1"/>
          <p:nvPr/>
        </p:nvSpPr>
        <p:spPr>
          <a:xfrm>
            <a:off x="6203706" y="6047164"/>
            <a:ext cx="1080745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s-ES_tradnl" sz="2400" dirty="0">
                <a:solidFill>
                  <a:schemeClr val="bg1">
                    <a:lumMod val="50000"/>
                  </a:schemeClr>
                </a:solidFill>
              </a:rPr>
              <a:t>Aislada</a:t>
            </a: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5904607F-C2CD-8745-9F16-880352718353}"/>
              </a:ext>
            </a:extLst>
          </p:cNvPr>
          <p:cNvSpPr txBox="1"/>
          <p:nvPr/>
        </p:nvSpPr>
        <p:spPr>
          <a:xfrm>
            <a:off x="6045645" y="950402"/>
            <a:ext cx="1462260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s-ES_tradnl" sz="2400" dirty="0">
                <a:solidFill>
                  <a:schemeClr val="bg1">
                    <a:lumMod val="50000"/>
                  </a:schemeClr>
                </a:solidFill>
              </a:rPr>
              <a:t>Articulada</a:t>
            </a:r>
          </a:p>
        </p:txBody>
      </p:sp>
      <p:cxnSp>
        <p:nvCxnSpPr>
          <p:cNvPr id="37" name="Conector recto 36">
            <a:extLst>
              <a:ext uri="{FF2B5EF4-FFF2-40B4-BE49-F238E27FC236}">
                <a16:creationId xmlns:a16="http://schemas.microsoft.com/office/drawing/2014/main" id="{CA904A80-CCB4-2F4A-B64B-E84021ED4431}"/>
              </a:ext>
            </a:extLst>
          </p:cNvPr>
          <p:cNvCxnSpPr/>
          <p:nvPr/>
        </p:nvCxnSpPr>
        <p:spPr>
          <a:xfrm>
            <a:off x="8514859" y="1135206"/>
            <a:ext cx="0" cy="524933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CuadroTexto 37">
            <a:extLst>
              <a:ext uri="{FF2B5EF4-FFF2-40B4-BE49-F238E27FC236}">
                <a16:creationId xmlns:a16="http://schemas.microsoft.com/office/drawing/2014/main" id="{73D34E16-C907-3149-BFC6-B077114744A0}"/>
              </a:ext>
            </a:extLst>
          </p:cNvPr>
          <p:cNvSpPr txBox="1"/>
          <p:nvPr/>
        </p:nvSpPr>
        <p:spPr>
          <a:xfrm>
            <a:off x="7784410" y="6047164"/>
            <a:ext cx="1476815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s-ES_tradnl" sz="2400" dirty="0">
                <a:solidFill>
                  <a:schemeClr val="bg1">
                    <a:lumMod val="50000"/>
                  </a:schemeClr>
                </a:solidFill>
              </a:rPr>
              <a:t>Operación</a:t>
            </a:r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0941F809-652C-B842-AABB-7AA597E5620A}"/>
              </a:ext>
            </a:extLst>
          </p:cNvPr>
          <p:cNvSpPr txBox="1"/>
          <p:nvPr/>
        </p:nvSpPr>
        <p:spPr>
          <a:xfrm>
            <a:off x="7761822" y="950402"/>
            <a:ext cx="1207575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s-ES_tradnl" sz="2400" dirty="0">
                <a:solidFill>
                  <a:schemeClr val="bg1">
                    <a:lumMod val="50000"/>
                  </a:schemeClr>
                </a:solidFill>
              </a:rPr>
              <a:t>Impacto</a:t>
            </a:r>
          </a:p>
        </p:txBody>
      </p:sp>
      <p:cxnSp>
        <p:nvCxnSpPr>
          <p:cNvPr id="40" name="Conector recto 39">
            <a:extLst>
              <a:ext uri="{FF2B5EF4-FFF2-40B4-BE49-F238E27FC236}">
                <a16:creationId xmlns:a16="http://schemas.microsoft.com/office/drawing/2014/main" id="{BE6D4A30-7334-1347-A705-B7067C569E41}"/>
              </a:ext>
            </a:extLst>
          </p:cNvPr>
          <p:cNvCxnSpPr/>
          <p:nvPr/>
        </p:nvCxnSpPr>
        <p:spPr>
          <a:xfrm>
            <a:off x="10319976" y="1146495"/>
            <a:ext cx="0" cy="524933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CuadroTexto 40">
            <a:extLst>
              <a:ext uri="{FF2B5EF4-FFF2-40B4-BE49-F238E27FC236}">
                <a16:creationId xmlns:a16="http://schemas.microsoft.com/office/drawing/2014/main" id="{B8B35EA4-29AE-7644-BF54-F6E34ECDD0D9}"/>
              </a:ext>
            </a:extLst>
          </p:cNvPr>
          <p:cNvSpPr txBox="1"/>
          <p:nvPr/>
        </p:nvSpPr>
        <p:spPr>
          <a:xfrm>
            <a:off x="9424945" y="6058453"/>
            <a:ext cx="1726883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s-ES_tradnl" sz="2400" dirty="0">
                <a:solidFill>
                  <a:schemeClr val="bg1">
                    <a:lumMod val="50000"/>
                  </a:schemeClr>
                </a:solidFill>
              </a:rPr>
              <a:t>Centralizada</a:t>
            </a:r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B0858D06-323B-1E4D-865F-2010E788AF4C}"/>
              </a:ext>
            </a:extLst>
          </p:cNvPr>
          <p:cNvSpPr txBox="1"/>
          <p:nvPr/>
        </p:nvSpPr>
        <p:spPr>
          <a:xfrm>
            <a:off x="9228270" y="961692"/>
            <a:ext cx="2156488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s-ES_tradnl" sz="2400" dirty="0">
                <a:solidFill>
                  <a:schemeClr val="bg1">
                    <a:lumMod val="50000"/>
                  </a:schemeClr>
                </a:solidFill>
              </a:rPr>
              <a:t>Descentralizada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04D4B1FC-A3A6-844B-AB1F-3BF3851CC64C}"/>
              </a:ext>
            </a:extLst>
          </p:cNvPr>
          <p:cNvSpPr txBox="1"/>
          <p:nvPr/>
        </p:nvSpPr>
        <p:spPr>
          <a:xfrm rot="16200000">
            <a:off x="-60260" y="3620172"/>
            <a:ext cx="1900200" cy="379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867" dirty="0">
                <a:solidFill>
                  <a:schemeClr val="bg1">
                    <a:lumMod val="50000"/>
                  </a:schemeClr>
                </a:solidFill>
              </a:rPr>
              <a:t>Direccionamiento</a:t>
            </a:r>
          </a:p>
        </p:txBody>
      </p:sp>
      <p:sp>
        <p:nvSpPr>
          <p:cNvPr id="44" name="CuadroTexto 43">
            <a:extLst>
              <a:ext uri="{FF2B5EF4-FFF2-40B4-BE49-F238E27FC236}">
                <a16:creationId xmlns:a16="http://schemas.microsoft.com/office/drawing/2014/main" id="{39AA09FE-390A-2143-8BBB-8958A6BD2293}"/>
              </a:ext>
            </a:extLst>
          </p:cNvPr>
          <p:cNvSpPr txBox="1"/>
          <p:nvPr/>
        </p:nvSpPr>
        <p:spPr>
          <a:xfrm rot="16200000">
            <a:off x="1875095" y="3620172"/>
            <a:ext cx="1940981" cy="379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867" dirty="0">
                <a:solidFill>
                  <a:schemeClr val="bg1">
                    <a:lumMod val="50000"/>
                  </a:schemeClr>
                </a:solidFill>
              </a:rPr>
              <a:t>Niveles de gestión</a:t>
            </a:r>
          </a:p>
        </p:txBody>
      </p:sp>
      <p:sp>
        <p:nvSpPr>
          <p:cNvPr id="45" name="CuadroTexto 44">
            <a:extLst>
              <a:ext uri="{FF2B5EF4-FFF2-40B4-BE49-F238E27FC236}">
                <a16:creationId xmlns:a16="http://schemas.microsoft.com/office/drawing/2014/main" id="{F0E3C7D9-4FDA-E844-8412-9FF7032B71E6}"/>
              </a:ext>
            </a:extLst>
          </p:cNvPr>
          <p:cNvSpPr txBox="1"/>
          <p:nvPr/>
        </p:nvSpPr>
        <p:spPr>
          <a:xfrm rot="16200000">
            <a:off x="4256340" y="3644065"/>
            <a:ext cx="1244251" cy="379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867" dirty="0">
                <a:solidFill>
                  <a:schemeClr val="bg1">
                    <a:lumMod val="50000"/>
                  </a:schemeClr>
                </a:solidFill>
              </a:rPr>
              <a:t>Planeación</a:t>
            </a:r>
          </a:p>
        </p:txBody>
      </p:sp>
      <p:sp>
        <p:nvSpPr>
          <p:cNvPr id="46" name="CuadroTexto 45">
            <a:extLst>
              <a:ext uri="{FF2B5EF4-FFF2-40B4-BE49-F238E27FC236}">
                <a16:creationId xmlns:a16="http://schemas.microsoft.com/office/drawing/2014/main" id="{7755FEE6-C8E0-8D4C-9186-F3E921DE193D}"/>
              </a:ext>
            </a:extLst>
          </p:cNvPr>
          <p:cNvSpPr txBox="1"/>
          <p:nvPr/>
        </p:nvSpPr>
        <p:spPr>
          <a:xfrm rot="16200000">
            <a:off x="6061964" y="3644065"/>
            <a:ext cx="1111202" cy="379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867" dirty="0">
                <a:solidFill>
                  <a:schemeClr val="bg1">
                    <a:lumMod val="50000"/>
                  </a:schemeClr>
                </a:solidFill>
              </a:rPr>
              <a:t>Ejecución</a:t>
            </a:r>
          </a:p>
        </p:txBody>
      </p:sp>
      <p:sp>
        <p:nvSpPr>
          <p:cNvPr id="47" name="CuadroTexto 46">
            <a:extLst>
              <a:ext uri="{FF2B5EF4-FFF2-40B4-BE49-F238E27FC236}">
                <a16:creationId xmlns:a16="http://schemas.microsoft.com/office/drawing/2014/main" id="{5E08D66E-EFB8-CF49-AE96-F4944DB1469D}"/>
              </a:ext>
            </a:extLst>
          </p:cNvPr>
          <p:cNvSpPr txBox="1"/>
          <p:nvPr/>
        </p:nvSpPr>
        <p:spPr>
          <a:xfrm rot="16200000">
            <a:off x="6965417" y="3620171"/>
            <a:ext cx="2629951" cy="379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867" dirty="0">
                <a:solidFill>
                  <a:schemeClr val="bg1">
                    <a:lumMod val="50000"/>
                  </a:schemeClr>
                </a:solidFill>
              </a:rPr>
              <a:t>Evaluación y seguimiento</a:t>
            </a:r>
          </a:p>
        </p:txBody>
      </p:sp>
      <p:sp>
        <p:nvSpPr>
          <p:cNvPr id="48" name="CuadroTexto 47">
            <a:extLst>
              <a:ext uri="{FF2B5EF4-FFF2-40B4-BE49-F238E27FC236}">
                <a16:creationId xmlns:a16="http://schemas.microsoft.com/office/drawing/2014/main" id="{F68DEC53-9DCB-1348-B553-8545A4D6EDA3}"/>
              </a:ext>
            </a:extLst>
          </p:cNvPr>
          <p:cNvSpPr txBox="1"/>
          <p:nvPr/>
        </p:nvSpPr>
        <p:spPr>
          <a:xfrm rot="16200000">
            <a:off x="8641862" y="3644064"/>
            <a:ext cx="2870658" cy="379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867" dirty="0">
                <a:solidFill>
                  <a:schemeClr val="bg1">
                    <a:lumMod val="50000"/>
                  </a:schemeClr>
                </a:solidFill>
              </a:rPr>
              <a:t>Concentración de la gestión</a:t>
            </a:r>
          </a:p>
        </p:txBody>
      </p:sp>
    </p:spTree>
    <p:extLst>
      <p:ext uri="{BB962C8B-B14F-4D97-AF65-F5344CB8AC3E}">
        <p14:creationId xmlns:p14="http://schemas.microsoft.com/office/powerpoint/2010/main" val="30400564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FE79BD72-7591-F048-9F4D-7DDA32E775C9}"/>
              </a:ext>
            </a:extLst>
          </p:cNvPr>
          <p:cNvSpPr txBox="1"/>
          <p:nvPr/>
        </p:nvSpPr>
        <p:spPr>
          <a:xfrm>
            <a:off x="1" y="1055"/>
            <a:ext cx="12091945" cy="50276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CO"/>
            </a:defPPr>
            <a:lvl1pPr algn="just">
              <a:defRPr sz="2700" b="1">
                <a:solidFill>
                  <a:schemeClr val="accent5"/>
                </a:solidFill>
                <a:latin typeface="+mj-lt"/>
              </a:defRPr>
            </a:lvl1pPr>
          </a:lstStyle>
          <a:p>
            <a:r>
              <a:rPr lang="es-CO" sz="2667" dirty="0">
                <a:solidFill>
                  <a:srgbClr val="BD9B53"/>
                </a:solidFill>
                <a:latin typeface="+mn-lt"/>
              </a:rPr>
              <a:t>Temas a tener en cuenta</a:t>
            </a:r>
            <a:endParaRPr lang="es-CO" sz="2667" i="1" dirty="0">
              <a:solidFill>
                <a:srgbClr val="BD9B53"/>
              </a:solidFill>
              <a:latin typeface="+mn-lt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EE15D37B-7666-9F46-8E27-FC8BDACE97C9}"/>
              </a:ext>
            </a:extLst>
          </p:cNvPr>
          <p:cNvSpPr txBox="1"/>
          <p:nvPr/>
        </p:nvSpPr>
        <p:spPr>
          <a:xfrm>
            <a:off x="41563" y="529933"/>
            <a:ext cx="70521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/>
              <a:t>1. La relación es la siguiente: </a:t>
            </a:r>
            <a:r>
              <a:rPr lang="es-ES_tradnl" b="1" i="1" dirty="0"/>
              <a:t>Aspecto relevante-Subcomponente-Variable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5EF89AEB-4A83-9F47-8EC4-4AE9751B0792}"/>
              </a:ext>
            </a:extLst>
          </p:cNvPr>
          <p:cNvSpPr/>
          <p:nvPr/>
        </p:nvSpPr>
        <p:spPr>
          <a:xfrm>
            <a:off x="147651" y="1182636"/>
            <a:ext cx="1998133" cy="914400"/>
          </a:xfrm>
          <a:prstGeom prst="rect">
            <a:avLst/>
          </a:prstGeom>
          <a:noFill/>
          <a:ln w="571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000" dirty="0">
                <a:solidFill>
                  <a:schemeClr val="bg1">
                    <a:lumMod val="50000"/>
                  </a:schemeClr>
                </a:solidFill>
                <a:latin typeface="Ink Free" panose="020F0502020204030204" pitchFamily="34" charset="0"/>
                <a:cs typeface="Ink Free" panose="020F0502020204030204" pitchFamily="34" charset="0"/>
              </a:rPr>
              <a:t>Aspecto relevante</a:t>
            </a:r>
          </a:p>
        </p:txBody>
      </p:sp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A3DE7190-E85C-4642-9478-29A28151A909}"/>
              </a:ext>
            </a:extLst>
          </p:cNvPr>
          <p:cNvCxnSpPr>
            <a:cxnSpLocks/>
            <a:stCxn id="4" idx="3"/>
            <a:endCxn id="9" idx="2"/>
          </p:cNvCxnSpPr>
          <p:nvPr/>
        </p:nvCxnSpPr>
        <p:spPr>
          <a:xfrm>
            <a:off x="2145784" y="1639836"/>
            <a:ext cx="720565" cy="23224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Elipse 5">
            <a:extLst>
              <a:ext uri="{FF2B5EF4-FFF2-40B4-BE49-F238E27FC236}">
                <a16:creationId xmlns:a16="http://schemas.microsoft.com/office/drawing/2014/main" id="{16443FC8-EC82-214B-A85B-73C8EDD5DFBF}"/>
              </a:ext>
            </a:extLst>
          </p:cNvPr>
          <p:cNvSpPr/>
          <p:nvPr/>
        </p:nvSpPr>
        <p:spPr>
          <a:xfrm>
            <a:off x="5437394" y="1997241"/>
            <a:ext cx="1095023" cy="1004436"/>
          </a:xfrm>
          <a:prstGeom prst="ellipse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400" dirty="0">
                <a:solidFill>
                  <a:schemeClr val="bg1">
                    <a:lumMod val="75000"/>
                  </a:schemeClr>
                </a:solidFill>
              </a:rPr>
              <a:t>Variable</a:t>
            </a:r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FD79B00A-F59C-1C46-83F6-5580D3B915D1}"/>
              </a:ext>
            </a:extLst>
          </p:cNvPr>
          <p:cNvSpPr/>
          <p:nvPr/>
        </p:nvSpPr>
        <p:spPr>
          <a:xfrm>
            <a:off x="4858837" y="3001677"/>
            <a:ext cx="1095023" cy="1004436"/>
          </a:xfrm>
          <a:prstGeom prst="ellipse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400" dirty="0">
              <a:solidFill>
                <a:schemeClr val="bg1">
                  <a:lumMod val="75000"/>
                </a:schemeClr>
              </a:solidFill>
            </a:endParaRPr>
          </a:p>
          <a:p>
            <a:pPr algn="ctr"/>
            <a:r>
              <a:rPr lang="es-ES_tradnl" sz="1400" dirty="0">
                <a:solidFill>
                  <a:schemeClr val="bg1">
                    <a:lumMod val="75000"/>
                  </a:schemeClr>
                </a:solidFill>
              </a:rPr>
              <a:t>Variable</a:t>
            </a:r>
          </a:p>
          <a:p>
            <a:pPr algn="ctr"/>
            <a:endParaRPr lang="es-ES_tradnl" sz="1400" dirty="0"/>
          </a:p>
        </p:txBody>
      </p:sp>
      <p:sp>
        <p:nvSpPr>
          <p:cNvPr id="9" name="Elipse 8">
            <a:extLst>
              <a:ext uri="{FF2B5EF4-FFF2-40B4-BE49-F238E27FC236}">
                <a16:creationId xmlns:a16="http://schemas.microsoft.com/office/drawing/2014/main" id="{E3D67B03-3940-E14C-A866-BC9CA106075D}"/>
              </a:ext>
            </a:extLst>
          </p:cNvPr>
          <p:cNvSpPr/>
          <p:nvPr/>
        </p:nvSpPr>
        <p:spPr>
          <a:xfrm>
            <a:off x="2866349" y="1050724"/>
            <a:ext cx="1757347" cy="164270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600" dirty="0">
                <a:solidFill>
                  <a:schemeClr val="bg1">
                    <a:lumMod val="75000"/>
                  </a:schemeClr>
                </a:solidFill>
              </a:rPr>
              <a:t>Sub-componente</a:t>
            </a:r>
          </a:p>
        </p:txBody>
      </p:sp>
      <p:sp>
        <p:nvSpPr>
          <p:cNvPr id="11" name="Elipse 10">
            <a:extLst>
              <a:ext uri="{FF2B5EF4-FFF2-40B4-BE49-F238E27FC236}">
                <a16:creationId xmlns:a16="http://schemas.microsoft.com/office/drawing/2014/main" id="{1003E6A5-5D0B-F942-ACB7-774CD7E9F04C}"/>
              </a:ext>
            </a:extLst>
          </p:cNvPr>
          <p:cNvSpPr/>
          <p:nvPr/>
        </p:nvSpPr>
        <p:spPr>
          <a:xfrm>
            <a:off x="5344261" y="899265"/>
            <a:ext cx="1095023" cy="1004436"/>
          </a:xfrm>
          <a:prstGeom prst="ellipse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400" dirty="0">
              <a:solidFill>
                <a:schemeClr val="bg1">
                  <a:lumMod val="75000"/>
                </a:schemeClr>
              </a:solidFill>
            </a:endParaRPr>
          </a:p>
          <a:p>
            <a:pPr algn="ctr"/>
            <a:r>
              <a:rPr lang="es-ES_tradnl" sz="1400" dirty="0">
                <a:solidFill>
                  <a:schemeClr val="bg1">
                    <a:lumMod val="75000"/>
                  </a:schemeClr>
                </a:solidFill>
              </a:rPr>
              <a:t>Variable</a:t>
            </a:r>
          </a:p>
          <a:p>
            <a:pPr algn="ctr"/>
            <a:endParaRPr lang="es-ES_tradnl" sz="1400" dirty="0"/>
          </a:p>
        </p:txBody>
      </p: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A1D82699-9444-494D-A602-E91DDD2D096D}"/>
              </a:ext>
            </a:extLst>
          </p:cNvPr>
          <p:cNvCxnSpPr>
            <a:cxnSpLocks/>
            <a:stCxn id="9" idx="6"/>
            <a:endCxn id="11" idx="2"/>
          </p:cNvCxnSpPr>
          <p:nvPr/>
        </p:nvCxnSpPr>
        <p:spPr>
          <a:xfrm flipV="1">
            <a:off x="4623696" y="1401483"/>
            <a:ext cx="720565" cy="47059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E3B210DD-0F33-4046-8FC5-48B350366BE3}"/>
              </a:ext>
            </a:extLst>
          </p:cNvPr>
          <p:cNvCxnSpPr>
            <a:cxnSpLocks/>
            <a:stCxn id="9" idx="6"/>
            <a:endCxn id="6" idx="2"/>
          </p:cNvCxnSpPr>
          <p:nvPr/>
        </p:nvCxnSpPr>
        <p:spPr>
          <a:xfrm>
            <a:off x="4623696" y="1872078"/>
            <a:ext cx="813698" cy="62738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Elipse 17">
            <a:extLst>
              <a:ext uri="{FF2B5EF4-FFF2-40B4-BE49-F238E27FC236}">
                <a16:creationId xmlns:a16="http://schemas.microsoft.com/office/drawing/2014/main" id="{835A6ABF-CA14-904D-B29F-CCF972722B37}"/>
              </a:ext>
            </a:extLst>
          </p:cNvPr>
          <p:cNvSpPr/>
          <p:nvPr/>
        </p:nvSpPr>
        <p:spPr>
          <a:xfrm>
            <a:off x="2388430" y="2694797"/>
            <a:ext cx="1757347" cy="164270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1600" dirty="0">
                <a:solidFill>
                  <a:schemeClr val="bg1">
                    <a:lumMod val="75000"/>
                  </a:schemeClr>
                </a:solidFill>
              </a:rPr>
              <a:t>Sub-componente</a:t>
            </a:r>
          </a:p>
        </p:txBody>
      </p:sp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id="{FE3E6A49-F881-E14A-B1CB-EDCFA25F4D2C}"/>
              </a:ext>
            </a:extLst>
          </p:cNvPr>
          <p:cNvCxnSpPr>
            <a:cxnSpLocks/>
            <a:stCxn id="4" idx="3"/>
            <a:endCxn id="18" idx="1"/>
          </p:cNvCxnSpPr>
          <p:nvPr/>
        </p:nvCxnSpPr>
        <p:spPr>
          <a:xfrm>
            <a:off x="2145784" y="1639836"/>
            <a:ext cx="500004" cy="129553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FA5D1763-2225-014F-86B8-F56B7AD6470E}"/>
              </a:ext>
            </a:extLst>
          </p:cNvPr>
          <p:cNvCxnSpPr>
            <a:cxnSpLocks/>
            <a:stCxn id="18" idx="6"/>
            <a:endCxn id="7" idx="2"/>
          </p:cNvCxnSpPr>
          <p:nvPr/>
        </p:nvCxnSpPr>
        <p:spPr>
          <a:xfrm flipV="1">
            <a:off x="4145777" y="3503895"/>
            <a:ext cx="713060" cy="1225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CuadroTexto 25">
            <a:extLst>
              <a:ext uri="{FF2B5EF4-FFF2-40B4-BE49-F238E27FC236}">
                <a16:creationId xmlns:a16="http://schemas.microsoft.com/office/drawing/2014/main" id="{25B66C02-6B92-D945-8491-FC47A880E100}"/>
              </a:ext>
            </a:extLst>
          </p:cNvPr>
          <p:cNvSpPr txBox="1"/>
          <p:nvPr/>
        </p:nvSpPr>
        <p:spPr>
          <a:xfrm>
            <a:off x="147651" y="5398231"/>
            <a:ext cx="731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/>
              <a:t>3. Puede haber </a:t>
            </a:r>
            <a:r>
              <a:rPr lang="es-ES_tradnl" u="sng" dirty="0"/>
              <a:t>1 o varios</a:t>
            </a:r>
            <a:r>
              <a:rPr lang="es-ES_tradnl" dirty="0"/>
              <a:t>  </a:t>
            </a:r>
            <a:r>
              <a:rPr lang="es-ES_tradnl" b="1" i="1" dirty="0"/>
              <a:t>subcomponentes</a:t>
            </a:r>
            <a:r>
              <a:rPr lang="es-ES_tradnl" dirty="0"/>
              <a:t> en un mismo </a:t>
            </a:r>
            <a:r>
              <a:rPr lang="es-ES_tradnl" b="1" i="1" dirty="0"/>
              <a:t>aspecto relevante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10884234-73EA-7546-BF18-6E59AE4B8DE9}"/>
              </a:ext>
            </a:extLst>
          </p:cNvPr>
          <p:cNvSpPr txBox="1"/>
          <p:nvPr/>
        </p:nvSpPr>
        <p:spPr>
          <a:xfrm>
            <a:off x="147651" y="6203821"/>
            <a:ext cx="5625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/>
              <a:t>4. Cada </a:t>
            </a:r>
            <a:r>
              <a:rPr lang="es-ES_tradnl" b="1" i="1" dirty="0"/>
              <a:t>subcomponente</a:t>
            </a:r>
            <a:r>
              <a:rPr lang="es-ES_tradnl" dirty="0"/>
              <a:t> debe tener un </a:t>
            </a:r>
            <a:r>
              <a:rPr lang="es-ES_tradnl" i="1" dirty="0"/>
              <a:t>mapa ecualizador </a:t>
            </a:r>
            <a:endParaRPr lang="es-ES_tradnl" b="1" i="1" dirty="0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18B6621B-7F1A-EC4A-901D-E57C3814EED0}"/>
              </a:ext>
            </a:extLst>
          </p:cNvPr>
          <p:cNvSpPr txBox="1"/>
          <p:nvPr/>
        </p:nvSpPr>
        <p:spPr>
          <a:xfrm>
            <a:off x="162337" y="4517506"/>
            <a:ext cx="6279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/>
              <a:t>2. Por cada </a:t>
            </a:r>
            <a:r>
              <a:rPr lang="es-ES_tradnl" b="1" i="1" dirty="0"/>
              <a:t>aspecto relevante </a:t>
            </a:r>
            <a:r>
              <a:rPr lang="es-ES_tradnl" dirty="0"/>
              <a:t>debe existir un único </a:t>
            </a:r>
            <a:r>
              <a:rPr lang="es-ES_tradnl" i="1" dirty="0"/>
              <a:t>mapa mental</a:t>
            </a:r>
            <a:endParaRPr lang="es-ES_tradnl" b="1" i="1" dirty="0"/>
          </a:p>
        </p:txBody>
      </p:sp>
    </p:spTree>
    <p:extLst>
      <p:ext uri="{BB962C8B-B14F-4D97-AF65-F5344CB8AC3E}">
        <p14:creationId xmlns:p14="http://schemas.microsoft.com/office/powerpoint/2010/main" val="381513461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3035</TotalTime>
  <Words>207</Words>
  <Application>Microsoft Macintosh PowerPoint</Application>
  <PresentationFormat>Panorámica</PresentationFormat>
  <Paragraphs>55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Corbel</vt:lpstr>
      <vt:lpstr>Ink Free</vt:lpstr>
      <vt:lpstr>Verdana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CUCHURRUMI</dc:creator>
  <cp:lastModifiedBy>Microsoft Office User</cp:lastModifiedBy>
  <cp:revision>74</cp:revision>
  <dcterms:created xsi:type="dcterms:W3CDTF">2019-04-04T15:49:45Z</dcterms:created>
  <dcterms:modified xsi:type="dcterms:W3CDTF">2020-03-26T15:11:38Z</dcterms:modified>
</cp:coreProperties>
</file>