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415" r:id="rId3"/>
    <p:sldId id="664" r:id="rId4"/>
    <p:sldId id="662" r:id="rId5"/>
    <p:sldId id="663" r:id="rId6"/>
    <p:sldId id="418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3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C76EE-EB4F-AF40-8E6C-973ADA75C278}" type="datetimeFigureOut">
              <a:rPr lang="es-ES_tradnl" smtClean="0"/>
              <a:t>26/3/20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74050-2E3F-5047-9D46-6A02750E83C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028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C4C695-B013-4E1F-9ECA-F132A68306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1D305A-7302-4E6E-8814-2221A175C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0A5978-3DF1-4C2B-B9F8-2EF67F5A5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9256EC-D191-4580-9B34-A8E8DA891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C0949A-A8EC-4437-9047-F2EDB39DD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56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D5F69-F10B-4599-927C-DCDE6968D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501B76-F7CE-4820-8531-E428DEA65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DF5C5B-2F08-4BA2-92FC-9796E83A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2CB0F8-4C98-40AE-B7CE-F29E9E5D9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4F9634-096F-4E96-9713-616866B6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895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DEAA2E-9DC3-4B4D-8043-E29955AC50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982FE3-41DE-4CDD-9494-6FC3EDAE1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96D176-386F-48DB-A60F-2D557DC19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758D0F-1C26-4E14-B87B-61A7B63B8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F921BF-E0FA-4089-B9AB-B486E44BD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0056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18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955C8-71E2-40D3-B7C1-F873F7CAA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479EA9-EBF2-4C87-8831-1529E422C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8DA4A7-49CD-4F9C-922A-6F9DB8C12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245D74-6C34-4B78-BF31-BA9625448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EE857B-8F21-437F-AA66-4CFFBB0C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183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8A52F-D716-4975-A8C6-46CF7A8F0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F7FC53-2DD1-4344-8900-789D84403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0D5918-CFB3-4892-A242-8830AF7A7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AFFC4E-D65E-490E-B25A-03DD5E7E7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B925FD-F8FF-47A4-AABC-8DF11FAFD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788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CB7E82-6E82-49E3-A152-02A60E350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F8EF69-34EC-4265-A3FD-1E87633BFF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0B2276-A009-4C5B-AD96-BE9400444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AAC522-EC81-47E4-A3D2-FE638276A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0A24D2-AD57-4FD9-A66B-32983DC0D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6A9B25-6EF3-4CF0-874B-12EA4EBC9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798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89F569-75A5-475F-9F8A-79B50E476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CB9B01-F56F-4A71-93E8-A2A9CB509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73F4E2-3C36-4D52-A7FF-A1E35D1AD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EFA7430-3989-474C-B27D-0107C98A60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1C09FE4-D2C4-46DD-9D01-7F5E829A1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4117687-7CED-4AC1-BBE3-10206C12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F8C30B-003E-489E-9742-D4792312C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9A5ADA8-7FD7-4DE5-8662-DBD8ED409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058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FE33A0-6370-4F16-A812-41035876E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B2CBD8E-87D1-4AEF-9C37-953FD838B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127FEA-62CD-4F71-9CEF-1CED0286D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6913914-BD5F-4AD1-921C-2A82D9805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872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36E58EF-EB26-4698-BE11-7B0E60AA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CB5FB5-DBDF-4519-9316-1A9C2E8FF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EF3449-D90F-40FC-A8BB-59C6294F2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91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CDC502-06FE-47BC-AB72-99358C78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E712A7-31B4-495D-906C-54C2092A2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3FC9C3A-3906-44BB-8A0B-BF37D503D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714496-07A7-47BE-A0F5-09D31CD9C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955F4E-67F3-4688-A9EF-4A3A60DCC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6E8776-1898-4DE7-9770-4D4CD5206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912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44D91F-5EFD-4877-A686-09E5C5939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4B1054C-0416-4C38-B2E0-45E4ECE1BB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46ACA5-0B0E-4920-BD63-94DFA1688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6DB760-0AC8-4E44-A3B3-0AC259496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6F8A4F-7D01-4D77-B543-E69ED9A1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74F498-8319-4D32-96BF-07C80F29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44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DA5D7C7-EF1F-4F45-8086-8A0460555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0FE6DC-60BB-4D58-ADF2-4519D2D31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332F90-A2E2-47F7-B211-7CA32AFAF5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DCE58D-B523-4A91-8686-E390FEEE7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2DA112-14B2-4E43-AA95-30AAD9B92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5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30516" y="6321097"/>
            <a:ext cx="360938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1867" b="1" dirty="0">
                <a:solidFill>
                  <a:schemeClr val="accent1"/>
                </a:solidFill>
                <a:latin typeface="Corbel" charset="0"/>
                <a:ea typeface="Corbel" charset="0"/>
                <a:cs typeface="Corbel" charset="0"/>
              </a:rPr>
              <a:t>Guillermo Andrés Melo/</a:t>
            </a:r>
            <a:r>
              <a:rPr lang="es-ES_tradnl" sz="1867" b="1" dirty="0">
                <a:solidFill>
                  <a:schemeClr val="accent2"/>
                </a:solidFill>
                <a:latin typeface="Corbel" charset="0"/>
                <a:ea typeface="Corbel" charset="0"/>
                <a:cs typeface="Corbel" charset="0"/>
              </a:rPr>
              <a:t>Consultor</a:t>
            </a:r>
          </a:p>
        </p:txBody>
      </p:sp>
      <p:sp>
        <p:nvSpPr>
          <p:cNvPr id="2" name="Rectángulo 1"/>
          <p:cNvSpPr/>
          <p:nvPr/>
        </p:nvSpPr>
        <p:spPr>
          <a:xfrm>
            <a:off x="446656" y="6203457"/>
            <a:ext cx="11667957" cy="49244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3" name="Rectángulo 2"/>
          <p:cNvSpPr/>
          <p:nvPr/>
        </p:nvSpPr>
        <p:spPr>
          <a:xfrm rot="21053155">
            <a:off x="10076980" y="6256931"/>
            <a:ext cx="446648" cy="3738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7" name="Rectángulo 6"/>
          <p:cNvSpPr/>
          <p:nvPr/>
        </p:nvSpPr>
        <p:spPr>
          <a:xfrm rot="20613209">
            <a:off x="10590325" y="6267627"/>
            <a:ext cx="446648" cy="37380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8" name="Rectángulo 7"/>
          <p:cNvSpPr/>
          <p:nvPr/>
        </p:nvSpPr>
        <p:spPr>
          <a:xfrm rot="365527">
            <a:off x="11082281" y="6256934"/>
            <a:ext cx="446648" cy="37380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9" name="Rectángulo 8"/>
          <p:cNvSpPr/>
          <p:nvPr/>
        </p:nvSpPr>
        <p:spPr>
          <a:xfrm>
            <a:off x="11584932" y="6256931"/>
            <a:ext cx="446648" cy="37380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10" name="Rectángulo 9"/>
          <p:cNvSpPr/>
          <p:nvPr/>
        </p:nvSpPr>
        <p:spPr>
          <a:xfrm rot="19859276">
            <a:off x="9493727" y="6300641"/>
            <a:ext cx="446648" cy="3738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11" name="Rectángulo 10"/>
          <p:cNvSpPr/>
          <p:nvPr/>
        </p:nvSpPr>
        <p:spPr>
          <a:xfrm rot="21053155">
            <a:off x="8944596" y="6289078"/>
            <a:ext cx="446648" cy="3738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4117473" y="6502400"/>
            <a:ext cx="4800336" cy="213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9733169-4EA3-E847-A6C3-5BF0D5951E13}"/>
              </a:ext>
            </a:extLst>
          </p:cNvPr>
          <p:cNvSpPr txBox="1"/>
          <p:nvPr/>
        </p:nvSpPr>
        <p:spPr>
          <a:xfrm>
            <a:off x="262022" y="2728482"/>
            <a:ext cx="11667957" cy="222631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s-ES" sz="2667" b="1" dirty="0">
                <a:solidFill>
                  <a:schemeClr val="bg1">
                    <a:lumMod val="65000"/>
                  </a:schemeClr>
                </a:solidFill>
              </a:rPr>
              <a:t>Rediseño Institucional INPEC</a:t>
            </a:r>
            <a:endParaRPr lang="es-ES_tradnl" sz="2667" b="1" dirty="0">
              <a:solidFill>
                <a:schemeClr val="bg1">
                  <a:lumMod val="65000"/>
                </a:schemeClr>
              </a:solidFill>
            </a:endParaRPr>
          </a:p>
          <a:p>
            <a:endParaRPr lang="es-ES" sz="1600" b="1" dirty="0">
              <a:solidFill>
                <a:schemeClr val="bg2">
                  <a:lumMod val="50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  <a:p>
            <a:endParaRPr lang="es-ES" sz="1600" b="1" dirty="0">
              <a:solidFill>
                <a:schemeClr val="bg2">
                  <a:lumMod val="50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s-ES" sz="1600" b="1" dirty="0">
                <a:solidFill>
                  <a:schemeClr val="bg2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Modelo Organizacional</a:t>
            </a:r>
          </a:p>
          <a:p>
            <a:r>
              <a:rPr lang="es-ES" sz="1600" b="1" dirty="0">
                <a:solidFill>
                  <a:schemeClr val="bg2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Metodologia de trabajo Componente Estructura de relacionamiento</a:t>
            </a:r>
          </a:p>
          <a:p>
            <a:endParaRPr lang="es-ES" sz="1600" b="1" dirty="0">
              <a:solidFill>
                <a:schemeClr val="bg2">
                  <a:lumMod val="7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  <a:p>
            <a:endParaRPr lang="es-ES" sz="1600" b="1" dirty="0">
              <a:solidFill>
                <a:schemeClr val="bg2">
                  <a:lumMod val="7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s-ES" sz="1600" b="1" dirty="0">
                <a:solidFill>
                  <a:schemeClr val="bg2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Marzo 25 de 2020</a:t>
            </a:r>
            <a:endParaRPr lang="es-ES_tradnl" sz="2667" b="1" dirty="0">
              <a:solidFill>
                <a:schemeClr val="bg2">
                  <a:lumMod val="7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711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8EBD68A-0108-CA4F-82DE-BFA15FA1FDBA}"/>
              </a:ext>
            </a:extLst>
          </p:cNvPr>
          <p:cNvSpPr txBox="1"/>
          <p:nvPr/>
        </p:nvSpPr>
        <p:spPr>
          <a:xfrm>
            <a:off x="2016774" y="2469894"/>
            <a:ext cx="72372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000" b="1" dirty="0">
                <a:solidFill>
                  <a:schemeClr val="bg2">
                    <a:lumMod val="50000"/>
                  </a:schemeClr>
                </a:solidFill>
              </a:rPr>
              <a:t>C. Estructura de Relacionamiento</a:t>
            </a:r>
          </a:p>
          <a:p>
            <a:r>
              <a:rPr lang="es-ES_tradnl" sz="3200" dirty="0">
                <a:solidFill>
                  <a:schemeClr val="bg2">
                    <a:lumMod val="50000"/>
                  </a:schemeClr>
                </a:solidFill>
              </a:rPr>
              <a:t>Metodologia</a:t>
            </a:r>
          </a:p>
        </p:txBody>
      </p:sp>
    </p:spTree>
    <p:extLst>
      <p:ext uri="{BB962C8B-B14F-4D97-AF65-F5344CB8AC3E}">
        <p14:creationId xmlns:p14="http://schemas.microsoft.com/office/powerpoint/2010/main" val="1697628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7500F85-70D7-CB4A-B613-1004EC0D173A}"/>
              </a:ext>
            </a:extLst>
          </p:cNvPr>
          <p:cNvSpPr txBox="1"/>
          <p:nvPr/>
        </p:nvSpPr>
        <p:spPr>
          <a:xfrm>
            <a:off x="1" y="1055"/>
            <a:ext cx="12091945" cy="9131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 algn="just">
              <a:defRPr sz="2700" b="1">
                <a:solidFill>
                  <a:schemeClr val="accent5"/>
                </a:solidFill>
                <a:latin typeface="+mj-lt"/>
              </a:defRPr>
            </a:lvl1pPr>
          </a:lstStyle>
          <a:p>
            <a:pPr algn="l"/>
            <a:r>
              <a:rPr lang="es-CO" sz="2667" dirty="0">
                <a:solidFill>
                  <a:srgbClr val="BD9B53"/>
                </a:solidFill>
                <a:latin typeface="+mn-lt"/>
              </a:rPr>
              <a:t>Primer Paso: Identificación de los diferentes actores que intervienen en la misionalidad del INPEC 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61650CB-A252-7343-AF40-A7B942AFCB88}"/>
              </a:ext>
            </a:extLst>
          </p:cNvPr>
          <p:cNvSpPr/>
          <p:nvPr/>
        </p:nvSpPr>
        <p:spPr>
          <a:xfrm>
            <a:off x="728134" y="1820304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50E4628C-1647-C64C-8F02-B06DCA18ED82}"/>
              </a:ext>
            </a:extLst>
          </p:cNvPr>
          <p:cNvSpPr/>
          <p:nvPr/>
        </p:nvSpPr>
        <p:spPr>
          <a:xfrm>
            <a:off x="3036713" y="1789973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2033D51-284B-2740-8B63-4541FE3F2B77}"/>
              </a:ext>
            </a:extLst>
          </p:cNvPr>
          <p:cNvSpPr/>
          <p:nvPr/>
        </p:nvSpPr>
        <p:spPr>
          <a:xfrm>
            <a:off x="403096" y="2709724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B1C2810B-1A25-A64A-9419-AEDA9F3AA1BA}"/>
              </a:ext>
            </a:extLst>
          </p:cNvPr>
          <p:cNvSpPr/>
          <p:nvPr/>
        </p:nvSpPr>
        <p:spPr>
          <a:xfrm>
            <a:off x="1224845" y="2702877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E8447A70-EC52-944E-90F4-4340785B1532}"/>
              </a:ext>
            </a:extLst>
          </p:cNvPr>
          <p:cNvSpPr/>
          <p:nvPr/>
        </p:nvSpPr>
        <p:spPr>
          <a:xfrm>
            <a:off x="790229" y="3522257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2D9373C7-F235-5D40-91ED-DAD50CED487D}"/>
              </a:ext>
            </a:extLst>
          </p:cNvPr>
          <p:cNvSpPr/>
          <p:nvPr/>
        </p:nvSpPr>
        <p:spPr>
          <a:xfrm>
            <a:off x="2585156" y="2693001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FC7F90F3-41D8-C446-91D1-0E52C3311F9F}"/>
              </a:ext>
            </a:extLst>
          </p:cNvPr>
          <p:cNvSpPr/>
          <p:nvPr/>
        </p:nvSpPr>
        <p:spPr>
          <a:xfrm>
            <a:off x="3427060" y="2691676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EB00721A-72C7-5643-96C3-9E0DABA50212}"/>
              </a:ext>
            </a:extLst>
          </p:cNvPr>
          <p:cNvSpPr/>
          <p:nvPr/>
        </p:nvSpPr>
        <p:spPr>
          <a:xfrm>
            <a:off x="3002853" y="3565456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0BB76F89-25DB-5A4E-BCAA-5CCF5AA35F11}"/>
              </a:ext>
            </a:extLst>
          </p:cNvPr>
          <p:cNvSpPr/>
          <p:nvPr/>
        </p:nvSpPr>
        <p:spPr>
          <a:xfrm>
            <a:off x="3002853" y="4347245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8FF8B36E-036D-B047-87FF-DAF9DD4DBA2E}"/>
              </a:ext>
            </a:extLst>
          </p:cNvPr>
          <p:cNvSpPr/>
          <p:nvPr/>
        </p:nvSpPr>
        <p:spPr>
          <a:xfrm>
            <a:off x="3005302" y="5091921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CD719FB2-7AE4-6C43-ACC0-9098181FD455}"/>
              </a:ext>
            </a:extLst>
          </p:cNvPr>
          <p:cNvSpPr/>
          <p:nvPr/>
        </p:nvSpPr>
        <p:spPr>
          <a:xfrm>
            <a:off x="3010500" y="5842044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2E98C6D-1175-B74D-BE7F-3A04AAEF13F1}"/>
              </a:ext>
            </a:extLst>
          </p:cNvPr>
          <p:cNvSpPr txBox="1"/>
          <p:nvPr/>
        </p:nvSpPr>
        <p:spPr>
          <a:xfrm>
            <a:off x="186703" y="1000673"/>
            <a:ext cx="6689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Ayuda: Pueden ser los cargos, Áreas o Grupos, dueños de </a:t>
            </a:r>
            <a:r>
              <a:rPr lang="es-ES_tradnl" dirty="0" err="1"/>
              <a:t>proceso,etc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59704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C7500F85-70D7-CB4A-B613-1004EC0D173A}"/>
              </a:ext>
            </a:extLst>
          </p:cNvPr>
          <p:cNvSpPr txBox="1"/>
          <p:nvPr/>
        </p:nvSpPr>
        <p:spPr>
          <a:xfrm>
            <a:off x="1" y="1055"/>
            <a:ext cx="12091945" cy="50276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 algn="just">
              <a:defRPr sz="2700" b="1">
                <a:solidFill>
                  <a:schemeClr val="accent5"/>
                </a:solidFill>
                <a:latin typeface="+mj-lt"/>
              </a:defRPr>
            </a:lvl1pPr>
          </a:lstStyle>
          <a:p>
            <a:r>
              <a:rPr lang="es-CO" sz="2667" dirty="0">
                <a:solidFill>
                  <a:srgbClr val="BD9B53"/>
                </a:solidFill>
                <a:latin typeface="+mn-lt"/>
              </a:rPr>
              <a:t>Segundo Paso: Mapeo de los niveles de gestión/Jerarquico (Real vrs Teorico)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DED08FD-F7C1-3F4C-B57F-B99963808E78}"/>
              </a:ext>
            </a:extLst>
          </p:cNvPr>
          <p:cNvSpPr/>
          <p:nvPr/>
        </p:nvSpPr>
        <p:spPr>
          <a:xfrm>
            <a:off x="304801" y="812801"/>
            <a:ext cx="1840089" cy="581377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6AFCE25-A9D4-C742-BC4A-9B26358862ED}"/>
              </a:ext>
            </a:extLst>
          </p:cNvPr>
          <p:cNvSpPr/>
          <p:nvPr/>
        </p:nvSpPr>
        <p:spPr>
          <a:xfrm>
            <a:off x="2449690" y="812800"/>
            <a:ext cx="1840089" cy="581377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072B280-7340-FD45-B9D7-E6DDBB3167D8}"/>
              </a:ext>
            </a:extLst>
          </p:cNvPr>
          <p:cNvSpPr/>
          <p:nvPr/>
        </p:nvSpPr>
        <p:spPr>
          <a:xfrm>
            <a:off x="4662314" y="812798"/>
            <a:ext cx="1840089" cy="581377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D4239F91-4E03-4845-9BC8-6D5A1CB7F1AF}"/>
              </a:ext>
            </a:extLst>
          </p:cNvPr>
          <p:cNvSpPr/>
          <p:nvPr/>
        </p:nvSpPr>
        <p:spPr>
          <a:xfrm>
            <a:off x="6807204" y="812798"/>
            <a:ext cx="1840089" cy="581377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C10502C-A631-5A4D-A553-395852DD690B}"/>
              </a:ext>
            </a:extLst>
          </p:cNvPr>
          <p:cNvCxnSpPr/>
          <p:nvPr/>
        </p:nvCxnSpPr>
        <p:spPr>
          <a:xfrm>
            <a:off x="169333" y="2212623"/>
            <a:ext cx="116162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6F5810C1-A1DE-CE4E-B827-8DEBA2F37306}"/>
              </a:ext>
            </a:extLst>
          </p:cNvPr>
          <p:cNvCxnSpPr/>
          <p:nvPr/>
        </p:nvCxnSpPr>
        <p:spPr>
          <a:xfrm>
            <a:off x="169333" y="2991556"/>
            <a:ext cx="116162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9361B0B-D917-0547-9D27-FCCBC2715667}"/>
              </a:ext>
            </a:extLst>
          </p:cNvPr>
          <p:cNvSpPr/>
          <p:nvPr/>
        </p:nvSpPr>
        <p:spPr>
          <a:xfrm>
            <a:off x="9019828" y="812797"/>
            <a:ext cx="1840089" cy="581377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11265F2A-7CCB-CB4D-8052-C9C0560979C7}"/>
              </a:ext>
            </a:extLst>
          </p:cNvPr>
          <p:cNvCxnSpPr/>
          <p:nvPr/>
        </p:nvCxnSpPr>
        <p:spPr>
          <a:xfrm>
            <a:off x="169333" y="3759200"/>
            <a:ext cx="116162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9CFC796F-84D0-3449-9102-2997A1830056}"/>
              </a:ext>
            </a:extLst>
          </p:cNvPr>
          <p:cNvCxnSpPr/>
          <p:nvPr/>
        </p:nvCxnSpPr>
        <p:spPr>
          <a:xfrm>
            <a:off x="169333" y="4538133"/>
            <a:ext cx="116162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77E11BF-E219-1F42-937E-7CB90F51B7F8}"/>
              </a:ext>
            </a:extLst>
          </p:cNvPr>
          <p:cNvCxnSpPr/>
          <p:nvPr/>
        </p:nvCxnSpPr>
        <p:spPr>
          <a:xfrm>
            <a:off x="169333" y="5317067"/>
            <a:ext cx="116162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6D88F380-E046-544A-B03F-756A20DE4C47}"/>
              </a:ext>
            </a:extLst>
          </p:cNvPr>
          <p:cNvCxnSpPr/>
          <p:nvPr/>
        </p:nvCxnSpPr>
        <p:spPr>
          <a:xfrm>
            <a:off x="169333" y="6084711"/>
            <a:ext cx="11616267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594C2936-F1FA-E94A-8AE3-A434F64AA887}"/>
              </a:ext>
            </a:extLst>
          </p:cNvPr>
          <p:cNvSpPr txBox="1"/>
          <p:nvPr/>
        </p:nvSpPr>
        <p:spPr>
          <a:xfrm>
            <a:off x="663782" y="877022"/>
            <a:ext cx="100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>
                <a:solidFill>
                  <a:schemeClr val="bg2">
                    <a:lumMod val="50000"/>
                  </a:schemeClr>
                </a:solidFill>
              </a:rPr>
              <a:t>Área 1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B304FFA6-542B-7240-A9B6-DBCEA60EC83A}"/>
              </a:ext>
            </a:extLst>
          </p:cNvPr>
          <p:cNvSpPr txBox="1"/>
          <p:nvPr/>
        </p:nvSpPr>
        <p:spPr>
          <a:xfrm>
            <a:off x="2825603" y="891825"/>
            <a:ext cx="100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>
                <a:solidFill>
                  <a:schemeClr val="bg2">
                    <a:lumMod val="50000"/>
                  </a:schemeClr>
                </a:solidFill>
              </a:rPr>
              <a:t>Área 2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EDA2A99-2627-714F-9DC7-B11B63F47D8A}"/>
              </a:ext>
            </a:extLst>
          </p:cNvPr>
          <p:cNvSpPr txBox="1"/>
          <p:nvPr/>
        </p:nvSpPr>
        <p:spPr>
          <a:xfrm>
            <a:off x="5081121" y="891825"/>
            <a:ext cx="100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>
                <a:solidFill>
                  <a:schemeClr val="bg2">
                    <a:lumMod val="50000"/>
                  </a:schemeClr>
                </a:solidFill>
              </a:rPr>
              <a:t>Área 3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E0456CC-D112-0F4E-8641-6E6CCF2482FC}"/>
              </a:ext>
            </a:extLst>
          </p:cNvPr>
          <p:cNvSpPr txBox="1"/>
          <p:nvPr/>
        </p:nvSpPr>
        <p:spPr>
          <a:xfrm>
            <a:off x="7194971" y="893953"/>
            <a:ext cx="100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>
                <a:solidFill>
                  <a:schemeClr val="bg2">
                    <a:lumMod val="50000"/>
                  </a:schemeClr>
                </a:solidFill>
              </a:rPr>
              <a:t>Área 4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F4D5298-1F72-554B-ACF0-95B4FAC1E3E2}"/>
              </a:ext>
            </a:extLst>
          </p:cNvPr>
          <p:cNvSpPr txBox="1"/>
          <p:nvPr/>
        </p:nvSpPr>
        <p:spPr>
          <a:xfrm>
            <a:off x="9412675" y="891825"/>
            <a:ext cx="100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>
                <a:solidFill>
                  <a:schemeClr val="bg2">
                    <a:lumMod val="50000"/>
                  </a:schemeClr>
                </a:solidFill>
              </a:rPr>
              <a:t>Área 5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D61650CB-A252-7343-AF40-A7B942AFCB88}"/>
              </a:ext>
            </a:extLst>
          </p:cNvPr>
          <p:cNvSpPr/>
          <p:nvPr/>
        </p:nvSpPr>
        <p:spPr>
          <a:xfrm>
            <a:off x="728134" y="1820304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50E4628C-1647-C64C-8F02-B06DCA18ED82}"/>
              </a:ext>
            </a:extLst>
          </p:cNvPr>
          <p:cNvSpPr/>
          <p:nvPr/>
        </p:nvSpPr>
        <p:spPr>
          <a:xfrm>
            <a:off x="3036713" y="1789973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C2033D51-284B-2740-8B63-4541FE3F2B77}"/>
              </a:ext>
            </a:extLst>
          </p:cNvPr>
          <p:cNvSpPr/>
          <p:nvPr/>
        </p:nvSpPr>
        <p:spPr>
          <a:xfrm>
            <a:off x="403096" y="2709724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B1C2810B-1A25-A64A-9419-AEDA9F3AA1BA}"/>
              </a:ext>
            </a:extLst>
          </p:cNvPr>
          <p:cNvSpPr/>
          <p:nvPr/>
        </p:nvSpPr>
        <p:spPr>
          <a:xfrm>
            <a:off x="1224845" y="2702877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E8447A70-EC52-944E-90F4-4340785B1532}"/>
              </a:ext>
            </a:extLst>
          </p:cNvPr>
          <p:cNvSpPr/>
          <p:nvPr/>
        </p:nvSpPr>
        <p:spPr>
          <a:xfrm>
            <a:off x="790229" y="3522257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2D9373C7-F235-5D40-91ED-DAD50CED487D}"/>
              </a:ext>
            </a:extLst>
          </p:cNvPr>
          <p:cNvSpPr/>
          <p:nvPr/>
        </p:nvSpPr>
        <p:spPr>
          <a:xfrm>
            <a:off x="2585156" y="2693001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FC7F90F3-41D8-C446-91D1-0E52C3311F9F}"/>
              </a:ext>
            </a:extLst>
          </p:cNvPr>
          <p:cNvSpPr/>
          <p:nvPr/>
        </p:nvSpPr>
        <p:spPr>
          <a:xfrm>
            <a:off x="3427060" y="2691676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EB00721A-72C7-5643-96C3-9E0DABA50212}"/>
              </a:ext>
            </a:extLst>
          </p:cNvPr>
          <p:cNvSpPr/>
          <p:nvPr/>
        </p:nvSpPr>
        <p:spPr>
          <a:xfrm>
            <a:off x="3002853" y="3565456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0BB76F89-25DB-5A4E-BCAA-5CCF5AA35F11}"/>
              </a:ext>
            </a:extLst>
          </p:cNvPr>
          <p:cNvSpPr/>
          <p:nvPr/>
        </p:nvSpPr>
        <p:spPr>
          <a:xfrm>
            <a:off x="3002853" y="4347245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8FF8B36E-036D-B047-87FF-DAF9DD4DBA2E}"/>
              </a:ext>
            </a:extLst>
          </p:cNvPr>
          <p:cNvSpPr/>
          <p:nvPr/>
        </p:nvSpPr>
        <p:spPr>
          <a:xfrm>
            <a:off x="3005302" y="5091921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CD719FB2-7AE4-6C43-ACC0-9098181FD455}"/>
              </a:ext>
            </a:extLst>
          </p:cNvPr>
          <p:cNvSpPr/>
          <p:nvPr/>
        </p:nvSpPr>
        <p:spPr>
          <a:xfrm>
            <a:off x="3010500" y="5842044"/>
            <a:ext cx="733777" cy="6582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/>
              <a:t>Actor</a:t>
            </a:r>
          </a:p>
        </p:txBody>
      </p:sp>
    </p:spTree>
    <p:extLst>
      <p:ext uri="{BB962C8B-B14F-4D97-AF65-F5344CB8AC3E}">
        <p14:creationId xmlns:p14="http://schemas.microsoft.com/office/powerpoint/2010/main" val="245920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" y="1055"/>
            <a:ext cx="12091945" cy="50276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 algn="just">
              <a:defRPr sz="2700" b="1">
                <a:solidFill>
                  <a:schemeClr val="accent5"/>
                </a:solidFill>
                <a:latin typeface="+mj-lt"/>
              </a:defRPr>
            </a:lvl1pPr>
          </a:lstStyle>
          <a:p>
            <a:r>
              <a:rPr lang="es-CO" sz="2667" dirty="0">
                <a:solidFill>
                  <a:srgbClr val="BD9B53"/>
                </a:solidFill>
                <a:latin typeface="+mn-lt"/>
              </a:rPr>
              <a:t>Segundo Paso: Identificar la forma como se relacionan los diferentes actores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A48DBED-E440-7340-8584-1FFA888A538F}"/>
              </a:ext>
            </a:extLst>
          </p:cNvPr>
          <p:cNvSpPr/>
          <p:nvPr/>
        </p:nvSpPr>
        <p:spPr>
          <a:xfrm>
            <a:off x="355600" y="725477"/>
            <a:ext cx="11480800" cy="592666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FA2CC54-38D8-0342-9580-6C50158E0629}"/>
              </a:ext>
            </a:extLst>
          </p:cNvPr>
          <p:cNvSpPr txBox="1"/>
          <p:nvPr/>
        </p:nvSpPr>
        <p:spPr>
          <a:xfrm>
            <a:off x="874612" y="4196857"/>
            <a:ext cx="3624903" cy="21035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67" dirty="0">
                <a:solidFill>
                  <a:schemeClr val="bg2">
                    <a:lumMod val="50000"/>
                  </a:schemeClr>
                </a:solidFill>
              </a:rPr>
              <a:t>Tipo de relacionamiento: </a:t>
            </a:r>
          </a:p>
          <a:p>
            <a:endParaRPr lang="es-ES_tradnl" sz="1867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ES_tradnl" sz="1867" i="1" dirty="0">
                <a:solidFill>
                  <a:schemeClr val="bg2">
                    <a:lumMod val="50000"/>
                  </a:schemeClr>
                </a:solidFill>
              </a:rPr>
              <a:t>1.Direccionamiento y Lineamientos </a:t>
            </a:r>
          </a:p>
          <a:p>
            <a:r>
              <a:rPr lang="es-ES_tradnl" sz="1867" i="1" dirty="0">
                <a:solidFill>
                  <a:schemeClr val="bg2">
                    <a:lumMod val="50000"/>
                  </a:schemeClr>
                </a:solidFill>
              </a:rPr>
              <a:t>2. Ejecución y Articulación </a:t>
            </a:r>
          </a:p>
          <a:p>
            <a:r>
              <a:rPr lang="es-ES_tradnl" sz="1867" i="1" dirty="0">
                <a:solidFill>
                  <a:schemeClr val="bg2">
                    <a:lumMod val="50000"/>
                  </a:schemeClr>
                </a:solidFill>
              </a:rPr>
              <a:t>3. Apoyo y Soporte </a:t>
            </a:r>
          </a:p>
          <a:p>
            <a:r>
              <a:rPr lang="es-ES_tradnl" sz="1867" i="1" dirty="0">
                <a:solidFill>
                  <a:schemeClr val="bg2">
                    <a:lumMod val="50000"/>
                  </a:schemeClr>
                </a:solidFill>
              </a:rPr>
              <a:t>4. Supervisión y Control </a:t>
            </a:r>
          </a:p>
          <a:p>
            <a:r>
              <a:rPr lang="es-ES_tradnl" sz="1867" i="1" dirty="0">
                <a:solidFill>
                  <a:schemeClr val="bg2">
                    <a:lumMod val="50000"/>
                  </a:schemeClr>
                </a:solidFill>
              </a:rPr>
              <a:t>5. Aprobación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A28D5251-714E-2642-967C-F83FE33D751F}"/>
              </a:ext>
            </a:extLst>
          </p:cNvPr>
          <p:cNvSpPr/>
          <p:nvPr/>
        </p:nvSpPr>
        <p:spPr>
          <a:xfrm>
            <a:off x="6245203" y="3052929"/>
            <a:ext cx="1309512" cy="54186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dirty="0">
                <a:solidFill>
                  <a:schemeClr val="bg2">
                    <a:lumMod val="50000"/>
                  </a:schemeClr>
                </a:solidFill>
              </a:rPr>
              <a:t>Actor 3</a:t>
            </a:r>
          </a:p>
        </p:txBody>
      </p:sp>
      <p:cxnSp>
        <p:nvCxnSpPr>
          <p:cNvPr id="13" name="Conector curvado 12">
            <a:extLst>
              <a:ext uri="{FF2B5EF4-FFF2-40B4-BE49-F238E27FC236}">
                <a16:creationId xmlns:a16="http://schemas.microsoft.com/office/drawing/2014/main" id="{BC4D8E28-CE36-FB4D-A0B8-064BB6316119}"/>
              </a:ext>
            </a:extLst>
          </p:cNvPr>
          <p:cNvCxnSpPr>
            <a:cxnSpLocks/>
            <a:stCxn id="21" idx="2"/>
            <a:endCxn id="17" idx="2"/>
          </p:cNvCxnSpPr>
          <p:nvPr/>
        </p:nvCxnSpPr>
        <p:spPr>
          <a:xfrm rot="5400000">
            <a:off x="3873149" y="1223712"/>
            <a:ext cx="638352" cy="3113262"/>
          </a:xfrm>
          <a:prstGeom prst="curvedConnector3">
            <a:avLst>
              <a:gd name="adj1" fmla="val 13581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C26AD59-CA13-5B43-800B-E009581532B9}"/>
              </a:ext>
            </a:extLst>
          </p:cNvPr>
          <p:cNvSpPr/>
          <p:nvPr/>
        </p:nvSpPr>
        <p:spPr>
          <a:xfrm>
            <a:off x="1980938" y="2557652"/>
            <a:ext cx="1309512" cy="54186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dirty="0">
                <a:solidFill>
                  <a:schemeClr val="bg2">
                    <a:lumMod val="50000"/>
                  </a:schemeClr>
                </a:solidFill>
              </a:rPr>
              <a:t>Actor 2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F844850-9E62-8E4A-B34B-339611BE7A42}"/>
              </a:ext>
            </a:extLst>
          </p:cNvPr>
          <p:cNvSpPr/>
          <p:nvPr/>
        </p:nvSpPr>
        <p:spPr>
          <a:xfrm>
            <a:off x="5094200" y="1919300"/>
            <a:ext cx="1309512" cy="54186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dirty="0">
                <a:solidFill>
                  <a:schemeClr val="bg2">
                    <a:lumMod val="50000"/>
                  </a:schemeClr>
                </a:solidFill>
              </a:rPr>
              <a:t>Actor 1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DB0E63C-F32C-F94A-9BA5-2C60D9FF2F10}"/>
              </a:ext>
            </a:extLst>
          </p:cNvPr>
          <p:cNvSpPr txBox="1"/>
          <p:nvPr/>
        </p:nvSpPr>
        <p:spPr>
          <a:xfrm>
            <a:off x="3295481" y="2978096"/>
            <a:ext cx="6704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>
                <a:solidFill>
                  <a:schemeClr val="accent1"/>
                </a:solidFill>
              </a:rPr>
              <a:t>Recibe</a:t>
            </a:r>
          </a:p>
        </p:txBody>
      </p:sp>
      <p:cxnSp>
        <p:nvCxnSpPr>
          <p:cNvPr id="25" name="Conector curvado 24">
            <a:extLst>
              <a:ext uri="{FF2B5EF4-FFF2-40B4-BE49-F238E27FC236}">
                <a16:creationId xmlns:a16="http://schemas.microsoft.com/office/drawing/2014/main" id="{94409EA1-AADD-F449-8694-EAD95E6EBE59}"/>
              </a:ext>
            </a:extLst>
          </p:cNvPr>
          <p:cNvCxnSpPr>
            <a:cxnSpLocks/>
            <a:stCxn id="17" idx="0"/>
            <a:endCxn id="21" idx="1"/>
          </p:cNvCxnSpPr>
          <p:nvPr/>
        </p:nvCxnSpPr>
        <p:spPr>
          <a:xfrm rot="5400000" flipH="1" flipV="1">
            <a:off x="3681237" y="1144692"/>
            <a:ext cx="367419" cy="2458505"/>
          </a:xfrm>
          <a:prstGeom prst="curvedConnector2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0A9482D3-641E-A240-B80B-A28848314F7A}"/>
              </a:ext>
            </a:extLst>
          </p:cNvPr>
          <p:cNvSpPr txBox="1"/>
          <p:nvPr/>
        </p:nvSpPr>
        <p:spPr>
          <a:xfrm>
            <a:off x="6155202" y="3726986"/>
            <a:ext cx="744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>
                <a:solidFill>
                  <a:schemeClr val="accent6"/>
                </a:solidFill>
              </a:rPr>
              <a:t>Entrega</a:t>
            </a:r>
          </a:p>
        </p:txBody>
      </p:sp>
      <p:cxnSp>
        <p:nvCxnSpPr>
          <p:cNvPr id="26" name="Conector curvado 25">
            <a:extLst>
              <a:ext uri="{FF2B5EF4-FFF2-40B4-BE49-F238E27FC236}">
                <a16:creationId xmlns:a16="http://schemas.microsoft.com/office/drawing/2014/main" id="{1999AE23-F035-0C44-88BC-268300B630C0}"/>
              </a:ext>
            </a:extLst>
          </p:cNvPr>
          <p:cNvCxnSpPr>
            <a:cxnSpLocks/>
            <a:stCxn id="21" idx="2"/>
            <a:endCxn id="6" idx="1"/>
          </p:cNvCxnSpPr>
          <p:nvPr/>
        </p:nvCxnSpPr>
        <p:spPr>
          <a:xfrm rot="16200000" flipH="1">
            <a:off x="5565731" y="2644391"/>
            <a:ext cx="862696" cy="496247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37AFA370-2C5E-FD47-91E4-B6611811ABE7}"/>
              </a:ext>
            </a:extLst>
          </p:cNvPr>
          <p:cNvSpPr txBox="1"/>
          <p:nvPr/>
        </p:nvSpPr>
        <p:spPr>
          <a:xfrm>
            <a:off x="5486350" y="3169975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>
                <a:solidFill>
                  <a:schemeClr val="accent1"/>
                </a:solidFill>
              </a:rPr>
              <a:t>Recibe</a:t>
            </a:r>
          </a:p>
        </p:txBody>
      </p:sp>
      <p:cxnSp>
        <p:nvCxnSpPr>
          <p:cNvPr id="30" name="Conector curvado 29">
            <a:extLst>
              <a:ext uri="{FF2B5EF4-FFF2-40B4-BE49-F238E27FC236}">
                <a16:creationId xmlns:a16="http://schemas.microsoft.com/office/drawing/2014/main" id="{7F2F01EC-2F87-A647-AF69-86B6D0D6463C}"/>
              </a:ext>
            </a:extLst>
          </p:cNvPr>
          <p:cNvCxnSpPr>
            <a:cxnSpLocks/>
            <a:stCxn id="6" idx="2"/>
            <a:endCxn id="17" idx="2"/>
          </p:cNvCxnSpPr>
          <p:nvPr/>
        </p:nvCxnSpPr>
        <p:spPr>
          <a:xfrm rot="5400000" flipH="1">
            <a:off x="4520188" y="1215026"/>
            <a:ext cx="495277" cy="4264265"/>
          </a:xfrm>
          <a:prstGeom prst="curvedConnector3">
            <a:avLst>
              <a:gd name="adj1" fmla="val -46156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9E77779-A360-A84C-82EC-C2142A69C505}"/>
              </a:ext>
            </a:extLst>
          </p:cNvPr>
          <p:cNvSpPr txBox="1"/>
          <p:nvPr/>
        </p:nvSpPr>
        <p:spPr>
          <a:xfrm>
            <a:off x="2204711" y="2106709"/>
            <a:ext cx="744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>
                <a:solidFill>
                  <a:schemeClr val="accent6"/>
                </a:solidFill>
              </a:rPr>
              <a:t>Entrega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F167E28-79CF-A241-B921-B3B6A2CB23AB}"/>
              </a:ext>
            </a:extLst>
          </p:cNvPr>
          <p:cNvSpPr txBox="1"/>
          <p:nvPr/>
        </p:nvSpPr>
        <p:spPr>
          <a:xfrm>
            <a:off x="8122747" y="6282812"/>
            <a:ext cx="3656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/>
              <a:t>*Archivo en Excel para usar el software ONODO</a:t>
            </a:r>
          </a:p>
        </p:txBody>
      </p:sp>
    </p:spTree>
    <p:extLst>
      <p:ext uri="{BB962C8B-B14F-4D97-AF65-F5344CB8AC3E}">
        <p14:creationId xmlns:p14="http://schemas.microsoft.com/office/powerpoint/2010/main" val="135559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B6F1A52F-59F0-3441-86A5-CE0DF76317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68" y="665018"/>
            <a:ext cx="7739332" cy="619298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EE5A73E-991E-6A42-8337-6FC2B5406AF7}"/>
              </a:ext>
            </a:extLst>
          </p:cNvPr>
          <p:cNvSpPr txBox="1"/>
          <p:nvPr/>
        </p:nvSpPr>
        <p:spPr>
          <a:xfrm>
            <a:off x="0" y="0"/>
            <a:ext cx="9466118" cy="50276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algn="just">
              <a:defRPr sz="2000" b="1">
                <a:solidFill>
                  <a:srgbClr val="BD9B53"/>
                </a:solidFill>
              </a:defRPr>
            </a:lvl1pPr>
          </a:lstStyle>
          <a:p>
            <a:pPr algn="l"/>
            <a:r>
              <a:rPr lang="es-CO" sz="2667" dirty="0"/>
              <a:t>Ejemplo de Mapeo de relación: Apoyo y Soporte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15F7270-537F-EF47-935F-1E61F3C7894E}"/>
              </a:ext>
            </a:extLst>
          </p:cNvPr>
          <p:cNvSpPr txBox="1"/>
          <p:nvPr/>
        </p:nvSpPr>
        <p:spPr>
          <a:xfrm>
            <a:off x="135082" y="5756564"/>
            <a:ext cx="21130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dirty="0"/>
              <a:t>Numero de Actores: 50</a:t>
            </a:r>
          </a:p>
        </p:txBody>
      </p:sp>
    </p:spTree>
    <p:extLst>
      <p:ext uri="{BB962C8B-B14F-4D97-AF65-F5344CB8AC3E}">
        <p14:creationId xmlns:p14="http://schemas.microsoft.com/office/powerpoint/2010/main" val="40050448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2535</TotalTime>
  <Words>179</Words>
  <Application>Microsoft Macintosh PowerPoint</Application>
  <PresentationFormat>Panorámica</PresentationFormat>
  <Paragraphs>59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Corbel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CUCHURRUMI</dc:creator>
  <cp:lastModifiedBy>Microsoft Office User</cp:lastModifiedBy>
  <cp:revision>73</cp:revision>
  <dcterms:created xsi:type="dcterms:W3CDTF">2019-04-04T15:49:45Z</dcterms:created>
  <dcterms:modified xsi:type="dcterms:W3CDTF">2020-03-26T17:44:06Z</dcterms:modified>
</cp:coreProperties>
</file>